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976" r:id="rId2"/>
    <p:sldId id="1018" r:id="rId3"/>
    <p:sldId id="1017" r:id="rId4"/>
    <p:sldId id="981" r:id="rId5"/>
    <p:sldId id="1002" r:id="rId6"/>
    <p:sldId id="996" r:id="rId7"/>
    <p:sldId id="1001" r:id="rId8"/>
    <p:sldId id="1062" r:id="rId9"/>
    <p:sldId id="1006" r:id="rId10"/>
    <p:sldId id="1131" r:id="rId11"/>
    <p:sldId id="1058" r:id="rId12"/>
    <p:sldId id="1105" r:id="rId13"/>
    <p:sldId id="1126" r:id="rId14"/>
    <p:sldId id="1022" r:id="rId15"/>
    <p:sldId id="1125" r:id="rId16"/>
    <p:sldId id="1094" r:id="rId17"/>
    <p:sldId id="1095" r:id="rId18"/>
    <p:sldId id="1116" r:id="rId19"/>
    <p:sldId id="1117" r:id="rId20"/>
    <p:sldId id="1118" r:id="rId21"/>
    <p:sldId id="1119" r:id="rId22"/>
    <p:sldId id="1120" r:id="rId23"/>
    <p:sldId id="1129" r:id="rId24"/>
    <p:sldId id="1096" r:id="rId25"/>
    <p:sldId id="1127" r:id="rId26"/>
    <p:sldId id="1097" r:id="rId27"/>
    <p:sldId id="1110" r:id="rId28"/>
    <p:sldId id="1121" r:id="rId29"/>
    <p:sldId id="1102" r:id="rId30"/>
    <p:sldId id="1100" r:id="rId31"/>
    <p:sldId id="1104" r:id="rId32"/>
    <p:sldId id="1098" r:id="rId33"/>
    <p:sldId id="1101" r:id="rId34"/>
    <p:sldId id="1109" r:id="rId35"/>
    <p:sldId id="1103" r:id="rId36"/>
    <p:sldId id="1132" r:id="rId37"/>
    <p:sldId id="1133" r:id="rId38"/>
    <p:sldId id="1134" r:id="rId39"/>
    <p:sldId id="1107" r:id="rId40"/>
    <p:sldId id="1106" r:id="rId41"/>
    <p:sldId id="1114" r:id="rId42"/>
    <p:sldId id="1057" r:id="rId43"/>
    <p:sldId id="1112" r:id="rId44"/>
    <p:sldId id="1059" r:id="rId45"/>
    <p:sldId id="1060" r:id="rId46"/>
    <p:sldId id="1061" r:id="rId47"/>
    <p:sldId id="1113" r:id="rId48"/>
    <p:sldId id="1063" r:id="rId49"/>
    <p:sldId id="1122" r:id="rId50"/>
    <p:sldId id="1124" r:id="rId51"/>
    <p:sldId id="1128" r:id="rId52"/>
    <p:sldId id="1130" r:id="rId53"/>
    <p:sldId id="1056" r:id="rId54"/>
  </p:sldIdLst>
  <p:sldSz cx="12801600" cy="7200900"/>
  <p:notesSz cx="6735763" cy="9866313"/>
  <p:custDataLst>
    <p:tags r:id="rId57"/>
  </p:custDataLst>
  <p:defaultTextStyle>
    <a:defPPr>
      <a:defRPr lang="en-US"/>
    </a:defPPr>
    <a:lvl1pPr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88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770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715655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287539" algn="l" rtl="0" eaLnBrk="0" fontAlgn="base" hangingPunct="0">
      <a:lnSpc>
        <a:spcPct val="80000"/>
      </a:lnSpc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859424" algn="l" defTabSz="114377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3431310" algn="l" defTabSz="114377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4003194" algn="l" defTabSz="114377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4575080" algn="l" defTabSz="114377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40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F6600"/>
    <a:srgbClr val="FF99CC"/>
    <a:srgbClr val="66FF66"/>
    <a:srgbClr val="FFFFFF"/>
    <a:srgbClr val="CC6600"/>
    <a:srgbClr val="FF9900"/>
    <a:srgbClr val="FFC1DA"/>
    <a:srgbClr val="FF2980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3" autoAdjust="0"/>
    <p:restoredTop sz="99632" autoAdjust="0"/>
  </p:normalViewPr>
  <p:slideViewPr>
    <p:cSldViewPr snapToGrid="0">
      <p:cViewPr varScale="1">
        <p:scale>
          <a:sx n="106" d="100"/>
          <a:sy n="106" d="100"/>
        </p:scale>
        <p:origin x="198" y="204"/>
      </p:cViewPr>
      <p:guideLst>
        <p:guide orient="horz" pos="2268"/>
        <p:guide pos="4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000" y="-72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905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7713"/>
            <a:ext cx="6550025" cy="3684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407" y="4685831"/>
            <a:ext cx="4938950" cy="4440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51" tIns="46447" rIns="94551" bIns="46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575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1pPr>
    <a:lvl2pPr marL="57188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2pPr>
    <a:lvl3pPr marL="114377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3pPr>
    <a:lvl4pPr marL="171565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4pPr>
    <a:lvl5pPr marL="2287539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微软雅黑 Light" pitchFamily="34" charset="-122"/>
        <a:ea typeface="+mn-ea"/>
        <a:cs typeface="+mn-cs"/>
      </a:defRPr>
    </a:lvl5pPr>
    <a:lvl6pPr marL="2859424" algn="l" defTabSz="11437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31310" algn="l" defTabSz="11437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3194" algn="l" defTabSz="11437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5080" algn="l" defTabSz="11437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04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9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70046" cy="780098"/>
          </a:xfrm>
        </p:spPr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30" y="1258493"/>
            <a:ext cx="11321916" cy="508134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0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7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3355" y="1258493"/>
            <a:ext cx="12023724" cy="52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30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80160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31" name="Text Box 102"/>
          <p:cNvSpPr txBox="1">
            <a:spLocks noChangeArrowheads="1"/>
          </p:cNvSpPr>
          <p:nvPr/>
        </p:nvSpPr>
        <p:spPr bwMode="auto">
          <a:xfrm>
            <a:off x="1" y="6962290"/>
            <a:ext cx="4511676" cy="23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376" tIns="57188" rIns="114376" bIns="57188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Copyright © 2017 </a:t>
            </a:r>
            <a:r>
              <a:rPr lang="en-US" altLang="zh-CN" sz="1000" dirty="0" err="1">
                <a:latin typeface="微软雅黑 Light" pitchFamily="34" charset="-122"/>
                <a:ea typeface="微软雅黑 Light" pitchFamily="34" charset="-122"/>
              </a:rPr>
              <a:t>PowerLong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en-US" altLang="zh-CN" sz="1000" baseline="0" dirty="0">
                <a:latin typeface="微软雅黑 Light" pitchFamily="34" charset="-122"/>
                <a:ea typeface="微软雅黑 Light" pitchFamily="34" charset="-122"/>
              </a:rPr>
              <a:t>Group</a:t>
            </a:r>
            <a:r>
              <a:rPr lang="en-US" altLang="zh-CN" sz="1000" dirty="0">
                <a:latin typeface="微软雅黑 Light" pitchFamily="34" charset="-122"/>
                <a:ea typeface="微软雅黑 Light" pitchFamily="34" charset="-122"/>
              </a:rPr>
              <a:t> All Rights Reserved.</a:t>
            </a:r>
          </a:p>
        </p:txBody>
      </p:sp>
      <p:sp>
        <p:nvSpPr>
          <p:cNvPr id="1032" name="AcnSubjectTitle_ID_1158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15611" y="1491860"/>
            <a:ext cx="9779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altLang="zh-CN" sz="2100" b="1" dirty="0">
                <a:latin typeface="微软雅黑 Light" pitchFamily="34" charset="-122"/>
                <a:ea typeface="微软雅黑 Light" pitchFamily="34" charset="-122"/>
              </a:rPr>
              <a:t>Subject Title</a:t>
            </a:r>
          </a:p>
        </p:txBody>
      </p:sp>
      <p:pic>
        <p:nvPicPr>
          <p:cNvPr id="1026" name="Picture 2" descr="https://timgsa.baidu.com/timg?image&amp;quality=80&amp;size=b9999_10000&amp;sec=1491293231784&amp;di=35638c0fe982815034054207fa112109&amp;imgtype=0&amp;src=http%3A%2F%2Fimg.brandcn.com%2FEditor%2FImages%2F201406%2F2014062509540918693344271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22968" r="21419" b="26124"/>
          <a:stretch/>
        </p:blipFill>
        <p:spPr bwMode="auto">
          <a:xfrm>
            <a:off x="11556001" y="64801"/>
            <a:ext cx="1173600" cy="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12344456" y="6830460"/>
            <a:ext cx="457145" cy="3704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7188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77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715655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287539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859424" algn="l" defTabSz="114377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431310" algn="l" defTabSz="114377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003194" algn="l" defTabSz="114377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575080" algn="l" defTabSz="114377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482E47A7-0AE8-45A1-87F8-740468CFE37E}" type="slidenum">
              <a:rPr lang="en-GB" smtClean="0">
                <a:latin typeface="微软雅黑 Light" pitchFamily="34" charset="-122"/>
              </a:rPr>
              <a:pPr/>
              <a:t>‹#›</a:t>
            </a:fld>
            <a:endParaRPr lang="en-GB" dirty="0">
              <a:latin typeface="微软雅黑 Light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71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>
              <a:lumMod val="50000"/>
            </a:schemeClr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57188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114377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715655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2287539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224385" indent="-22438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accent1">
              <a:lumMod val="50000"/>
            </a:schemeClr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1028598" indent="-35742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accent1">
              <a:lumMod val="50000"/>
            </a:schemeClr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2pPr>
      <a:lvl3pPr marL="1538927" indent="-2859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3pPr>
      <a:lvl4pPr marL="2049254" indent="-2859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accent1">
              <a:lumMod val="50000"/>
            </a:schemeClr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4pPr>
      <a:lvl5pPr marL="2573482" indent="-2859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accent1">
              <a:lumMod val="50000"/>
            </a:schemeClr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5pPr>
      <a:lvl6pPr marL="3145367" indent="-2859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3717253" indent="-2859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4289137" indent="-2859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4861022" indent="-2859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885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770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15655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39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424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1310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3194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75080" algn="l" defTabSz="114377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697694"/>
            <a:ext cx="12801600" cy="780098"/>
          </a:xfrm>
        </p:spPr>
        <p:txBody>
          <a:bodyPr/>
          <a:lstStyle/>
          <a:p>
            <a:r>
              <a:rPr lang="en-US" altLang="zh-CN" sz="4400" dirty="0">
                <a:solidFill>
                  <a:sysClr val="windowText" lastClr="000000"/>
                </a:solidFill>
              </a:rPr>
              <a:t>SAP-PD</a:t>
            </a:r>
            <a:r>
              <a:rPr lang="zh-CN" altLang="en-US" sz="4400" dirty="0">
                <a:solidFill>
                  <a:sysClr val="windowText" lastClr="000000"/>
                </a:solidFill>
              </a:rPr>
              <a:t>端操作培训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矩形 17"/>
          <p:cNvSpPr/>
          <p:nvPr/>
        </p:nvSpPr>
        <p:spPr>
          <a:xfrm>
            <a:off x="120701" y="3526522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2019.2 </a:t>
            </a:r>
            <a:r>
              <a:rPr lang="zh-CN" altLang="en-US" sz="2000" dirty="0">
                <a:solidFill>
                  <a:sysClr val="windowText" lastClr="000000"/>
                </a:solidFill>
                <a:latin typeface="微软雅黑 Light" pitchFamily="34" charset="-122"/>
                <a:ea typeface="微软雅黑 Light" pitchFamily="34" charset="-122"/>
              </a:rPr>
              <a:t>总裁办信息部</a:t>
            </a:r>
            <a:endParaRPr lang="en-US" sz="2000" dirty="0"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27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 bwMode="auto">
          <a:xfrm>
            <a:off x="593755" y="1325510"/>
            <a:ext cx="11392415" cy="141769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90000" rIns="90000" bIns="90000"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凭证记录</a:t>
            </a:r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&amp;</a:t>
            </a: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重传</a:t>
            </a:r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&amp;</a:t>
            </a: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冲销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凭证记录查询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凭证重传</a:t>
            </a:r>
            <a:r>
              <a:rPr lang="en-US" altLang="zh-CN" sz="1600" dirty="0">
                <a:latin typeface="微软雅黑 Light" pitchFamily="34" charset="-122"/>
                <a:ea typeface="微软雅黑 Light" pitchFamily="34" charset="-122"/>
              </a:rPr>
              <a:t>/</a:t>
            </a: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冲销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培训目录</a:t>
            </a:r>
          </a:p>
        </p:txBody>
      </p:sp>
    </p:spTree>
    <p:extLst>
      <p:ext uri="{BB962C8B-B14F-4D97-AF65-F5344CB8AC3E}">
        <p14:creationId xmlns:p14="http://schemas.microsoft.com/office/powerpoint/2010/main" val="428648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887984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4400" dirty="0"/>
              <a:t>主数据信息维护</a:t>
            </a:r>
            <a:endParaRPr lang="en-US" altLang="zh-CN" sz="4400" dirty="0"/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149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261636" y="3087578"/>
            <a:ext cx="909525" cy="2844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2297773" y="3083670"/>
            <a:ext cx="1526196" cy="27432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444563"/>
            <a:ext cx="23782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进入主数据平台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7912" y="2879177"/>
            <a:ext cx="437322" cy="21203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25542" y="2819272"/>
            <a:ext cx="437322" cy="21203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CBFFE6-7375-493B-9255-2CDDBD03D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37" y="1009858"/>
            <a:ext cx="4676775" cy="47244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676BE84-E6F7-4CE3-9C08-F2B68834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291" y="3220830"/>
            <a:ext cx="8751813" cy="305326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4757D06-E789-4B5B-A8A7-F1260B31CDC8}"/>
              </a:ext>
            </a:extLst>
          </p:cNvPr>
          <p:cNvSpPr txBox="1"/>
          <p:nvPr/>
        </p:nvSpPr>
        <p:spPr>
          <a:xfrm>
            <a:off x="7239242" y="936034"/>
            <a:ext cx="3264585" cy="25151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①新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主数据平台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在主数据平台中选择需要维护的栏目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FFABED-1A12-4122-B63E-F595D3454821}"/>
              </a:ext>
            </a:extLst>
          </p:cNvPr>
          <p:cNvSpPr/>
          <p:nvPr/>
        </p:nvSpPr>
        <p:spPr bwMode="auto">
          <a:xfrm>
            <a:off x="3735291" y="3229818"/>
            <a:ext cx="4048099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BE12434-17C1-4714-B46A-B206D785AD76}"/>
              </a:ext>
            </a:extLst>
          </p:cNvPr>
          <p:cNvSpPr txBox="1"/>
          <p:nvPr/>
        </p:nvSpPr>
        <p:spPr>
          <a:xfrm>
            <a:off x="5091970" y="3600450"/>
            <a:ext cx="491477" cy="363601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5479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44563"/>
            <a:ext cx="3400931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进入主数据平台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-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添加信任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757D06-E789-4B5B-A8A7-F1260B31CDC8}"/>
              </a:ext>
            </a:extLst>
          </p:cNvPr>
          <p:cNvSpPr txBox="1"/>
          <p:nvPr/>
        </p:nvSpPr>
        <p:spPr>
          <a:xfrm>
            <a:off x="7927305" y="1348475"/>
            <a:ext cx="3264585" cy="25151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①点击右上角拦截图标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②选择“始终允许”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A9F434F-D3DC-46FB-8B0C-4F92EF7062E2}"/>
              </a:ext>
            </a:extLst>
          </p:cNvPr>
          <p:cNvSpPr/>
          <p:nvPr/>
        </p:nvSpPr>
        <p:spPr>
          <a:xfrm>
            <a:off x="568942" y="1108409"/>
            <a:ext cx="587853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随意点击任意新增、维护操作时，首次操作的用户需要添加信任“浏览器始终允许”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44F8E1-CEC3-435D-B123-70740C6C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1" y="2193606"/>
            <a:ext cx="6229350" cy="29813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A57A6E0-22F2-42AB-8CFB-BBE64D69128B}"/>
              </a:ext>
            </a:extLst>
          </p:cNvPr>
          <p:cNvSpPr txBox="1"/>
          <p:nvPr/>
        </p:nvSpPr>
        <p:spPr>
          <a:xfrm>
            <a:off x="5071560" y="2380038"/>
            <a:ext cx="437322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AC0077-D915-4BBF-8F7C-07499A6EE1A5}"/>
              </a:ext>
            </a:extLst>
          </p:cNvPr>
          <p:cNvSpPr/>
          <p:nvPr/>
        </p:nvSpPr>
        <p:spPr bwMode="auto">
          <a:xfrm>
            <a:off x="5649362" y="2498756"/>
            <a:ext cx="461727" cy="3802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A46518-5A36-4821-8206-7C89C02A3942}"/>
              </a:ext>
            </a:extLst>
          </p:cNvPr>
          <p:cNvSpPr txBox="1"/>
          <p:nvPr/>
        </p:nvSpPr>
        <p:spPr>
          <a:xfrm>
            <a:off x="2711664" y="3236917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995308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3522759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1.1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成本中心的信息录入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" y="1842052"/>
            <a:ext cx="8793600" cy="456277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91241" y="2879118"/>
            <a:ext cx="3264585" cy="25151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①选择“成本中心”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搜索，找到各自项目的成本中心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③拖动列表页，预览信息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④点击新增、修改，进行维护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9061" y="1393211"/>
            <a:ext cx="437322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46490" y="2019914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73794" y="3696314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00800" y="3232488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D65DF7-233A-4C46-B047-0EDA0321040C}"/>
              </a:ext>
            </a:extLst>
          </p:cNvPr>
          <p:cNvSpPr txBox="1"/>
          <p:nvPr/>
        </p:nvSpPr>
        <p:spPr>
          <a:xfrm>
            <a:off x="7074231" y="1842052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1A4A4A6-592A-477E-A355-030EF48087E6}"/>
              </a:ext>
            </a:extLst>
          </p:cNvPr>
          <p:cNvSpPr/>
          <p:nvPr/>
        </p:nvSpPr>
        <p:spPr bwMode="auto">
          <a:xfrm>
            <a:off x="7632071" y="2218099"/>
            <a:ext cx="624690" cy="307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25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3522759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1.2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成本中心的关联机构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391241" y="2488223"/>
            <a:ext cx="3264585" cy="342060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①选择“关联机构”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在弹出框搜索到该成本中心对应的行政机构部门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③点击 “确定”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96AF0E-6705-4F46-8580-3039E6506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2185570"/>
            <a:ext cx="8972039" cy="402591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0F182CF-41BD-45D5-B1FA-88AFB9427F59}"/>
              </a:ext>
            </a:extLst>
          </p:cNvPr>
          <p:cNvSpPr txBox="1"/>
          <p:nvPr/>
        </p:nvSpPr>
        <p:spPr>
          <a:xfrm>
            <a:off x="6092981" y="5394263"/>
            <a:ext cx="796705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F1E144-9E8E-4344-B952-507AE7AFBBB6}"/>
              </a:ext>
            </a:extLst>
          </p:cNvPr>
          <p:cNvSpPr/>
          <p:nvPr/>
        </p:nvSpPr>
        <p:spPr bwMode="auto">
          <a:xfrm>
            <a:off x="4137433" y="5504507"/>
            <a:ext cx="1946495" cy="2806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53D0F0-E075-413C-A118-EE73D7FE35B8}"/>
              </a:ext>
            </a:extLst>
          </p:cNvPr>
          <p:cNvSpPr txBox="1"/>
          <p:nvPr/>
        </p:nvSpPr>
        <p:spPr>
          <a:xfrm>
            <a:off x="4712327" y="2252415"/>
            <a:ext cx="796705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EA92D01-EB97-410C-9147-9DDDBD9E37B1}"/>
              </a:ext>
            </a:extLst>
          </p:cNvPr>
          <p:cNvSpPr txBox="1"/>
          <p:nvPr/>
        </p:nvSpPr>
        <p:spPr>
          <a:xfrm>
            <a:off x="5441130" y="4436499"/>
            <a:ext cx="796705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8042383-2162-4EA2-B318-EA6FBE54932E}"/>
              </a:ext>
            </a:extLst>
          </p:cNvPr>
          <p:cNvSpPr/>
          <p:nvPr/>
        </p:nvSpPr>
        <p:spPr bwMode="auto">
          <a:xfrm>
            <a:off x="5613145" y="5078186"/>
            <a:ext cx="796705" cy="28065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106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23932" y="563908"/>
            <a:ext cx="310117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2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供应商的信息录入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3" y="1496059"/>
            <a:ext cx="7941882" cy="40859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48445" y="1023895"/>
            <a:ext cx="3419412" cy="257655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①选择“供应商”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搜索，找到各自项目的供应商记录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③拖动列表页，预览信息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④点击修改，进行维护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⑤新增或修改时点击保存，项目财务负责人需要进入该信息进行审核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3425" y="1127709"/>
            <a:ext cx="385740" cy="55278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24821" y="2132086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03284" y="3158400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67663" y="2776662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1CF7E4-10B4-4547-89A7-4E058DED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038" y="4285616"/>
            <a:ext cx="4743450" cy="28384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526B63B-74D5-4704-8B66-24FD18073B69}"/>
              </a:ext>
            </a:extLst>
          </p:cNvPr>
          <p:cNvSpPr txBox="1"/>
          <p:nvPr/>
        </p:nvSpPr>
        <p:spPr>
          <a:xfrm>
            <a:off x="5626045" y="4605443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BD08D43-BB1F-4543-BB70-983C5CAB2949}"/>
              </a:ext>
            </a:extLst>
          </p:cNvPr>
          <p:cNvSpPr/>
          <p:nvPr/>
        </p:nvSpPr>
        <p:spPr bwMode="auto">
          <a:xfrm>
            <a:off x="6234014" y="4681961"/>
            <a:ext cx="927278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BD076E-9B82-48E4-B7B5-9595B0DF85CD}"/>
              </a:ext>
            </a:extLst>
          </p:cNvPr>
          <p:cNvSpPr txBox="1"/>
          <p:nvPr/>
        </p:nvSpPr>
        <p:spPr>
          <a:xfrm>
            <a:off x="6087449" y="1450180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B72F3A6-B180-4BC2-B5F4-64076FE47049}"/>
              </a:ext>
            </a:extLst>
          </p:cNvPr>
          <p:cNvSpPr/>
          <p:nvPr/>
        </p:nvSpPr>
        <p:spPr bwMode="auto">
          <a:xfrm>
            <a:off x="6645289" y="1826227"/>
            <a:ext cx="624690" cy="307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6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765670"/>
            <a:ext cx="2870338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3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客户的信息录入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308450"/>
            <a:ext cx="7885758" cy="36039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391241" y="1674892"/>
            <a:ext cx="3264585" cy="371937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①选择“客户”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搜索，找到各自项目的客户记录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③拖动列表页，预览信息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④点击修改，进行维护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⑤新增或修改时点击保存，项目财务负责人需要进入该信息进行审核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31366" y="1476873"/>
            <a:ext cx="386187" cy="51392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57663" y="1982902"/>
            <a:ext cx="608672" cy="51392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44584" y="2879118"/>
            <a:ext cx="608672" cy="51392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00800" y="2788701"/>
            <a:ext cx="608672" cy="51392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70498E-220E-4F89-A24A-469C3E293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920" y="4317938"/>
            <a:ext cx="4810125" cy="215265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250EFF6-85BE-44E8-ABBD-63FEB703AD23}"/>
              </a:ext>
            </a:extLst>
          </p:cNvPr>
          <p:cNvSpPr txBox="1"/>
          <p:nvPr/>
        </p:nvSpPr>
        <p:spPr>
          <a:xfrm>
            <a:off x="5680363" y="4605443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7F8ED0E-D032-46B3-BE76-006DCDDF5FD9}"/>
              </a:ext>
            </a:extLst>
          </p:cNvPr>
          <p:cNvSpPr/>
          <p:nvPr/>
        </p:nvSpPr>
        <p:spPr bwMode="auto">
          <a:xfrm>
            <a:off x="6288332" y="4681961"/>
            <a:ext cx="927278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03C197-E0EC-40EE-B3DA-80594C520A9E}"/>
              </a:ext>
            </a:extLst>
          </p:cNvPr>
          <p:cNvSpPr txBox="1"/>
          <p:nvPr/>
        </p:nvSpPr>
        <p:spPr>
          <a:xfrm>
            <a:off x="5826942" y="1283332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EF79E20-993E-4831-B150-7E46FEA780A2}"/>
              </a:ext>
            </a:extLst>
          </p:cNvPr>
          <p:cNvSpPr/>
          <p:nvPr/>
        </p:nvSpPr>
        <p:spPr bwMode="auto">
          <a:xfrm>
            <a:off x="6384782" y="1659379"/>
            <a:ext cx="624690" cy="3075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60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765670"/>
            <a:ext cx="3562835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4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供应商、客户复制扩展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B6423A6-D182-4090-B601-81D31B31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4" y="1410364"/>
            <a:ext cx="4686300" cy="32575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E19F548-038E-4042-9F38-E7636BE5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76" y="3896706"/>
            <a:ext cx="9080626" cy="253852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E7CB9AB-4BD7-48E5-BB41-CED6DD1EB0C8}"/>
              </a:ext>
            </a:extLst>
          </p:cNvPr>
          <p:cNvSpPr/>
          <p:nvPr/>
        </p:nvSpPr>
        <p:spPr bwMode="auto">
          <a:xfrm>
            <a:off x="3056282" y="3210941"/>
            <a:ext cx="1497612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7FC6AA-044F-4736-8F15-B66302B6F020}"/>
              </a:ext>
            </a:extLst>
          </p:cNvPr>
          <p:cNvSpPr/>
          <p:nvPr/>
        </p:nvSpPr>
        <p:spPr bwMode="auto">
          <a:xfrm>
            <a:off x="2065223" y="3895683"/>
            <a:ext cx="1497612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3666768-2B6B-4E54-AF9F-961BB81E876B}"/>
              </a:ext>
            </a:extLst>
          </p:cNvPr>
          <p:cNvSpPr/>
          <p:nvPr/>
        </p:nvSpPr>
        <p:spPr bwMode="auto">
          <a:xfrm>
            <a:off x="2065222" y="4647790"/>
            <a:ext cx="7748733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180E6CD-F8F7-4761-8A41-D77491B38FB9}"/>
              </a:ext>
            </a:extLst>
          </p:cNvPr>
          <p:cNvSpPr/>
          <p:nvPr/>
        </p:nvSpPr>
        <p:spPr bwMode="auto">
          <a:xfrm>
            <a:off x="10024818" y="5327943"/>
            <a:ext cx="966089" cy="23088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9B9198D-AA80-4401-B69C-5ED60233CF65}"/>
              </a:ext>
            </a:extLst>
          </p:cNvPr>
          <p:cNvSpPr txBox="1"/>
          <p:nvPr/>
        </p:nvSpPr>
        <p:spPr>
          <a:xfrm>
            <a:off x="5221637" y="681243"/>
            <a:ext cx="5686092" cy="371937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①新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客商查询界面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选择客户查询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供应商查询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③搜索到希望复制扩展的客户或供应商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④点击“复制”，进入客户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供应商详情页面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88E7AFB-BD95-4B5B-88DA-B59BD83A8E2C}"/>
              </a:ext>
            </a:extLst>
          </p:cNvPr>
          <p:cNvSpPr txBox="1"/>
          <p:nvPr/>
        </p:nvSpPr>
        <p:spPr>
          <a:xfrm>
            <a:off x="2391858" y="2843474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B389C37-86A2-48BE-9ACA-ADB9C225766A}"/>
              </a:ext>
            </a:extLst>
          </p:cNvPr>
          <p:cNvSpPr txBox="1"/>
          <p:nvPr/>
        </p:nvSpPr>
        <p:spPr>
          <a:xfrm>
            <a:off x="1352139" y="3928387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8958BB1-D923-47CF-B1A9-69EC428F8A83}"/>
              </a:ext>
            </a:extLst>
          </p:cNvPr>
          <p:cNvSpPr txBox="1"/>
          <p:nvPr/>
        </p:nvSpPr>
        <p:spPr>
          <a:xfrm>
            <a:off x="5792832" y="4162965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4A4FE05-059A-4BD6-987A-C3A86C1AB012}"/>
              </a:ext>
            </a:extLst>
          </p:cNvPr>
          <p:cNvSpPr txBox="1"/>
          <p:nvPr/>
        </p:nvSpPr>
        <p:spPr>
          <a:xfrm>
            <a:off x="9416850" y="5196396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38124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765670"/>
            <a:ext cx="3562835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4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供应商、客户复制扩展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DBC2AD-E79A-457F-A7CF-8AB0BC22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710728"/>
            <a:ext cx="12677775" cy="2095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AB66384-467A-429E-9B30-EDCC25501970}"/>
              </a:ext>
            </a:extLst>
          </p:cNvPr>
          <p:cNvSpPr txBox="1"/>
          <p:nvPr/>
        </p:nvSpPr>
        <p:spPr>
          <a:xfrm>
            <a:off x="1379966" y="2758478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BC69FC9-4F3E-4BD2-8BA9-26822246FA49}"/>
              </a:ext>
            </a:extLst>
          </p:cNvPr>
          <p:cNvSpPr/>
          <p:nvPr/>
        </p:nvSpPr>
        <p:spPr bwMode="auto">
          <a:xfrm>
            <a:off x="245476" y="3293155"/>
            <a:ext cx="4100187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1EBFE7-05E0-4E27-9766-7006E3FB1995}"/>
              </a:ext>
            </a:extLst>
          </p:cNvPr>
          <p:cNvSpPr/>
          <p:nvPr/>
        </p:nvSpPr>
        <p:spPr bwMode="auto">
          <a:xfrm>
            <a:off x="10882265" y="2006054"/>
            <a:ext cx="958159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D17DC6-EC16-49A0-AE83-B32419575321}"/>
              </a:ext>
            </a:extLst>
          </p:cNvPr>
          <p:cNvSpPr txBox="1"/>
          <p:nvPr/>
        </p:nvSpPr>
        <p:spPr>
          <a:xfrm>
            <a:off x="10178425" y="1914978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1F5D944-D101-439E-98A4-1CB9E484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5" y="4070947"/>
            <a:ext cx="4743450" cy="283845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1A4C5AB-10E7-45A8-8C07-6DD34BA37ECE}"/>
              </a:ext>
            </a:extLst>
          </p:cNvPr>
          <p:cNvSpPr txBox="1"/>
          <p:nvPr/>
        </p:nvSpPr>
        <p:spPr>
          <a:xfrm>
            <a:off x="1959392" y="4390774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506BAF-16B6-4F19-B33A-9F38F6382EE4}"/>
              </a:ext>
            </a:extLst>
          </p:cNvPr>
          <p:cNvSpPr txBox="1"/>
          <p:nvPr/>
        </p:nvSpPr>
        <p:spPr>
          <a:xfrm>
            <a:off x="6045502" y="4070947"/>
            <a:ext cx="5686092" cy="371937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⑤快速搜索公司名称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⑥点击保存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⑦在供应商、客户主数据中进行审核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D364D45-643E-47ED-8352-210EDAC2ACF6}"/>
              </a:ext>
            </a:extLst>
          </p:cNvPr>
          <p:cNvSpPr/>
          <p:nvPr/>
        </p:nvSpPr>
        <p:spPr bwMode="auto">
          <a:xfrm>
            <a:off x="2602656" y="4481849"/>
            <a:ext cx="864822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38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信息化、数字化、连接化 在地产行业 已经是企业管理的“标配”</a:t>
            </a:r>
            <a:br>
              <a:rPr lang="en-US" altLang="zh-CN" dirty="0"/>
            </a:br>
            <a:r>
              <a:rPr lang="en-US" altLang="zh-CN" sz="1800" dirty="0"/>
              <a:t>—— </a:t>
            </a:r>
            <a:r>
              <a:rPr lang="zh-CN" altLang="en-US" sz="1800" dirty="0"/>
              <a:t>降本、增效、避险、创新</a:t>
            </a:r>
            <a:endParaRPr lang="zh-CN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5" b="15912"/>
          <a:stretch/>
        </p:blipFill>
        <p:spPr bwMode="auto">
          <a:xfrm>
            <a:off x="0" y="1484554"/>
            <a:ext cx="12801600" cy="459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15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765670"/>
            <a:ext cx="3562835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4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供应商、客户复制扩展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DBC2AD-E79A-457F-A7CF-8AB0BC22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710728"/>
            <a:ext cx="12677775" cy="2095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AB66384-467A-429E-9B30-EDCC25501970}"/>
              </a:ext>
            </a:extLst>
          </p:cNvPr>
          <p:cNvSpPr txBox="1"/>
          <p:nvPr/>
        </p:nvSpPr>
        <p:spPr>
          <a:xfrm>
            <a:off x="1379966" y="2758478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BC69FC9-4F3E-4BD2-8BA9-26822246FA49}"/>
              </a:ext>
            </a:extLst>
          </p:cNvPr>
          <p:cNvSpPr/>
          <p:nvPr/>
        </p:nvSpPr>
        <p:spPr bwMode="auto">
          <a:xfrm>
            <a:off x="245476" y="3293155"/>
            <a:ext cx="4100187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71EBFE7-05E0-4E27-9766-7006E3FB1995}"/>
              </a:ext>
            </a:extLst>
          </p:cNvPr>
          <p:cNvSpPr/>
          <p:nvPr/>
        </p:nvSpPr>
        <p:spPr bwMode="auto">
          <a:xfrm>
            <a:off x="10882265" y="2006054"/>
            <a:ext cx="958159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D17DC6-EC16-49A0-AE83-B32419575321}"/>
              </a:ext>
            </a:extLst>
          </p:cNvPr>
          <p:cNvSpPr txBox="1"/>
          <p:nvPr/>
        </p:nvSpPr>
        <p:spPr>
          <a:xfrm>
            <a:off x="10178425" y="1914978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⑥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1F5D944-D101-439E-98A4-1CB9E4847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85" y="4070947"/>
            <a:ext cx="4743450" cy="283845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1A4C5AB-10E7-45A8-8C07-6DD34BA37ECE}"/>
              </a:ext>
            </a:extLst>
          </p:cNvPr>
          <p:cNvSpPr txBox="1"/>
          <p:nvPr/>
        </p:nvSpPr>
        <p:spPr>
          <a:xfrm>
            <a:off x="1959392" y="4390774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506BAF-16B6-4F19-B33A-9F38F6382EE4}"/>
              </a:ext>
            </a:extLst>
          </p:cNvPr>
          <p:cNvSpPr txBox="1"/>
          <p:nvPr/>
        </p:nvSpPr>
        <p:spPr>
          <a:xfrm>
            <a:off x="6045502" y="4070947"/>
            <a:ext cx="5686092" cy="371937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⑤快速搜索公司名称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⑥点击保存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⑦在供应商、客户主数据中进行审核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D364D45-643E-47ED-8352-210EDAC2ACF6}"/>
              </a:ext>
            </a:extLst>
          </p:cNvPr>
          <p:cNvSpPr/>
          <p:nvPr/>
        </p:nvSpPr>
        <p:spPr bwMode="auto">
          <a:xfrm>
            <a:off x="2602656" y="4481849"/>
            <a:ext cx="864822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65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765670"/>
            <a:ext cx="3332002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5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货币资金类科目录入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BBAB4E-4527-40CF-9614-2F8901BA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5" y="1990248"/>
            <a:ext cx="7740713" cy="24459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6657CEC-DE89-4BC9-B75C-A3A0D39795FC}"/>
              </a:ext>
            </a:extLst>
          </p:cNvPr>
          <p:cNvSpPr txBox="1"/>
          <p:nvPr/>
        </p:nvSpPr>
        <p:spPr>
          <a:xfrm>
            <a:off x="977925" y="1443837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CED8B00-8793-4EF5-BF5D-A8671894094A}"/>
              </a:ext>
            </a:extLst>
          </p:cNvPr>
          <p:cNvSpPr/>
          <p:nvPr/>
        </p:nvSpPr>
        <p:spPr bwMode="auto">
          <a:xfrm>
            <a:off x="1281909" y="1968698"/>
            <a:ext cx="456356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19659BE-00A7-4C8C-BFB2-B538B0429ABA}"/>
              </a:ext>
            </a:extLst>
          </p:cNvPr>
          <p:cNvSpPr txBox="1"/>
          <p:nvPr/>
        </p:nvSpPr>
        <p:spPr>
          <a:xfrm>
            <a:off x="9391241" y="1674892"/>
            <a:ext cx="3264585" cy="371937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①选择“客户”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搜索，找到各自项目的科目记录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③拖动列表页，预览信息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④点击新增、修改，进行维护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⑤新增或修改时点击保存，项目财务负责人需要进入该信息进行审核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0C2FE38-EBA8-4CD2-A895-15080DA6293E}"/>
              </a:ext>
            </a:extLst>
          </p:cNvPr>
          <p:cNvSpPr/>
          <p:nvPr/>
        </p:nvSpPr>
        <p:spPr bwMode="auto">
          <a:xfrm>
            <a:off x="825553" y="2700424"/>
            <a:ext cx="7394994" cy="6584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1C94BB-EBAD-4F56-8D15-F3E33FB15814}"/>
              </a:ext>
            </a:extLst>
          </p:cNvPr>
          <p:cNvSpPr txBox="1"/>
          <p:nvPr/>
        </p:nvSpPr>
        <p:spPr>
          <a:xfrm>
            <a:off x="3028018" y="2753237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1B4D515-1A18-41BD-9D46-2EC4FBE64A86}"/>
              </a:ext>
            </a:extLst>
          </p:cNvPr>
          <p:cNvSpPr txBox="1"/>
          <p:nvPr/>
        </p:nvSpPr>
        <p:spPr>
          <a:xfrm>
            <a:off x="4652801" y="3628854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4E49DE6-D4D8-4FAC-BDE3-2543877C169C}"/>
              </a:ext>
            </a:extLst>
          </p:cNvPr>
          <p:cNvSpPr/>
          <p:nvPr/>
        </p:nvSpPr>
        <p:spPr bwMode="auto">
          <a:xfrm>
            <a:off x="6839228" y="3628854"/>
            <a:ext cx="367330" cy="3173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E95B3AF-B757-434F-8F43-BDC3EB3D2E06}"/>
              </a:ext>
            </a:extLst>
          </p:cNvPr>
          <p:cNvSpPr/>
          <p:nvPr/>
        </p:nvSpPr>
        <p:spPr bwMode="auto">
          <a:xfrm>
            <a:off x="6839227" y="2339330"/>
            <a:ext cx="557453" cy="3173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710DB83-523E-4548-8583-8348CEAB3AE0}"/>
              </a:ext>
            </a:extLst>
          </p:cNvPr>
          <p:cNvSpPr txBox="1"/>
          <p:nvPr/>
        </p:nvSpPr>
        <p:spPr>
          <a:xfrm>
            <a:off x="6231259" y="3506761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1231182-037C-4EFB-821C-2681AAC53659}"/>
              </a:ext>
            </a:extLst>
          </p:cNvPr>
          <p:cNvSpPr txBox="1"/>
          <p:nvPr/>
        </p:nvSpPr>
        <p:spPr>
          <a:xfrm>
            <a:off x="6629611" y="1792553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F1212AA-CA6C-4E67-99EF-C2B6B9EF5A02}"/>
              </a:ext>
            </a:extLst>
          </p:cNvPr>
          <p:cNvSpPr txBox="1"/>
          <p:nvPr/>
        </p:nvSpPr>
        <p:spPr>
          <a:xfrm>
            <a:off x="762966" y="4913975"/>
            <a:ext cx="7321779" cy="14647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注意：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①非货币资金类科目，请联系总部财务管理中心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岗同事统一进行维护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②货币资金类科目编码按照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【1002】+【4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位公司代码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】+【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两位顺延排序号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】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自行定义科目编码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4200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765670"/>
            <a:ext cx="2639505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6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成本分期维护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19659BE-00A7-4C8C-BFB2-B538B0429ABA}"/>
              </a:ext>
            </a:extLst>
          </p:cNvPr>
          <p:cNvSpPr txBox="1"/>
          <p:nvPr/>
        </p:nvSpPr>
        <p:spPr>
          <a:xfrm>
            <a:off x="9391241" y="1674892"/>
            <a:ext cx="3264585" cy="371937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①选择“客户”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搜索，找到各自项目的科目记录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③点击新增、修改，进行维护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④新增或修改时点击保存，项目财务负责人需要进入该信息进行审核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0BDFD5-AEA3-4AC7-8C0B-61186E6C5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674892"/>
            <a:ext cx="8780918" cy="227386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8960E8A-3B65-452F-B546-149121B2B1A0}"/>
              </a:ext>
            </a:extLst>
          </p:cNvPr>
          <p:cNvSpPr txBox="1"/>
          <p:nvPr/>
        </p:nvSpPr>
        <p:spPr>
          <a:xfrm>
            <a:off x="3616886" y="1173344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AEF1D7D-FBA6-4185-969B-D9BA6F6FE483}"/>
              </a:ext>
            </a:extLst>
          </p:cNvPr>
          <p:cNvSpPr/>
          <p:nvPr/>
        </p:nvSpPr>
        <p:spPr bwMode="auto">
          <a:xfrm>
            <a:off x="3536223" y="1697079"/>
            <a:ext cx="456356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31F2B4A-129C-4ABE-9515-3CA4E1D4E9EC}"/>
              </a:ext>
            </a:extLst>
          </p:cNvPr>
          <p:cNvSpPr/>
          <p:nvPr/>
        </p:nvSpPr>
        <p:spPr bwMode="auto">
          <a:xfrm>
            <a:off x="223373" y="2424031"/>
            <a:ext cx="7394994" cy="6584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54BD0C6-B99B-472E-AD63-13EB3355A90B}"/>
              </a:ext>
            </a:extLst>
          </p:cNvPr>
          <p:cNvSpPr txBox="1"/>
          <p:nvPr/>
        </p:nvSpPr>
        <p:spPr>
          <a:xfrm>
            <a:off x="3032396" y="2546168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C8CC487-C52A-4237-AB01-C3287E75A518}"/>
              </a:ext>
            </a:extLst>
          </p:cNvPr>
          <p:cNvSpPr txBox="1"/>
          <p:nvPr/>
        </p:nvSpPr>
        <p:spPr>
          <a:xfrm>
            <a:off x="7159707" y="1514928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C6B3AA8-2225-4117-B90D-5C1F2D1FCF83}"/>
              </a:ext>
            </a:extLst>
          </p:cNvPr>
          <p:cNvSpPr/>
          <p:nvPr/>
        </p:nvSpPr>
        <p:spPr bwMode="auto">
          <a:xfrm>
            <a:off x="7079043" y="2038663"/>
            <a:ext cx="539323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7EC15A9-CD4F-495F-9329-25B455E4FE0A}"/>
              </a:ext>
            </a:extLst>
          </p:cNvPr>
          <p:cNvSpPr/>
          <p:nvPr/>
        </p:nvSpPr>
        <p:spPr bwMode="auto">
          <a:xfrm>
            <a:off x="7618366" y="3398674"/>
            <a:ext cx="539323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FA9E54E-0249-4A97-96CD-D9B71E9A622A}"/>
              </a:ext>
            </a:extLst>
          </p:cNvPr>
          <p:cNvSpPr txBox="1"/>
          <p:nvPr/>
        </p:nvSpPr>
        <p:spPr>
          <a:xfrm>
            <a:off x="7010398" y="3410710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66C782C-2C72-4905-9046-FC676840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53" y="4506833"/>
            <a:ext cx="3143250" cy="2038350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CC4F3676-6E62-45CC-802F-4D59B756C2C1}"/>
              </a:ext>
            </a:extLst>
          </p:cNvPr>
          <p:cNvSpPr/>
          <p:nvPr/>
        </p:nvSpPr>
        <p:spPr bwMode="auto">
          <a:xfrm>
            <a:off x="5715630" y="4770320"/>
            <a:ext cx="866240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45DE340F-AF61-402A-A2A0-A239CE538E24}"/>
              </a:ext>
            </a:extLst>
          </p:cNvPr>
          <p:cNvSpPr txBox="1"/>
          <p:nvPr/>
        </p:nvSpPr>
        <p:spPr>
          <a:xfrm>
            <a:off x="5107662" y="4389759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495578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081678-923B-4E68-9E28-D58EF0B6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ysClr val="windowText" lastClr="000000"/>
                </a:solidFill>
              </a:rPr>
              <a:t>主数据维护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BA6E94-DF83-400B-B37E-6FB15103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605" y="3340679"/>
            <a:ext cx="8112226" cy="18833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DF19BD-534F-46B6-86E6-2FB6285DB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020" y="4357224"/>
            <a:ext cx="7363533" cy="20554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271CF38-76CF-4B99-B1C7-7A61859CA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36" y="1839269"/>
            <a:ext cx="2288369" cy="217764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3871A4F-98FC-4067-892D-3F366EE0061C}"/>
              </a:ext>
            </a:extLst>
          </p:cNvPr>
          <p:cNvSpPr/>
          <p:nvPr/>
        </p:nvSpPr>
        <p:spPr>
          <a:xfrm>
            <a:off x="0" y="765670"/>
            <a:ext cx="5409494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7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历史银行账户与主数据货币资金关联维护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AF3220-98BC-423B-9B6C-11E274326FD5}"/>
              </a:ext>
            </a:extLst>
          </p:cNvPr>
          <p:cNvSpPr/>
          <p:nvPr/>
        </p:nvSpPr>
        <p:spPr bwMode="auto">
          <a:xfrm>
            <a:off x="863396" y="3637225"/>
            <a:ext cx="1722886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6401F2-31E0-4D73-99CA-7F3F46E084E2}"/>
              </a:ext>
            </a:extLst>
          </p:cNvPr>
          <p:cNvSpPr txBox="1"/>
          <p:nvPr/>
        </p:nvSpPr>
        <p:spPr>
          <a:xfrm>
            <a:off x="7438790" y="1067859"/>
            <a:ext cx="3264585" cy="2177641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①财务负责人登录：其他系统</a:t>
            </a:r>
            <a:r>
              <a:rPr lang="en-US" altLang="zh-CN" sz="1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银行付款</a:t>
            </a:r>
            <a:endParaRPr lang="en-US" altLang="zh-CN" sz="1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1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搜索相应公司，点击操作栏的“详情”按钮</a:t>
            </a:r>
            <a:endParaRPr lang="en-US" altLang="zh-CN" sz="1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1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1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③找到对应账户单击，在“银行付款”栏选择对应主数据科目后，点击保存</a:t>
            </a:r>
            <a:endParaRPr lang="en-US" altLang="zh-CN" sz="1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DA8E78-6649-449F-A301-15C533C47EF1}"/>
              </a:ext>
            </a:extLst>
          </p:cNvPr>
          <p:cNvSpPr/>
          <p:nvPr/>
        </p:nvSpPr>
        <p:spPr bwMode="auto">
          <a:xfrm>
            <a:off x="3345811" y="3321607"/>
            <a:ext cx="1334831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E6F782-B9C6-43C3-8491-B11A934C70E1}"/>
              </a:ext>
            </a:extLst>
          </p:cNvPr>
          <p:cNvSpPr/>
          <p:nvPr/>
        </p:nvSpPr>
        <p:spPr bwMode="auto">
          <a:xfrm>
            <a:off x="9844690" y="3891413"/>
            <a:ext cx="639223" cy="3706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E3D64A4-A329-4CB8-8952-979948B934EF}"/>
              </a:ext>
            </a:extLst>
          </p:cNvPr>
          <p:cNvSpPr/>
          <p:nvPr/>
        </p:nvSpPr>
        <p:spPr bwMode="auto">
          <a:xfrm>
            <a:off x="8603786" y="5876431"/>
            <a:ext cx="1880127" cy="2566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8C8198A-330B-4525-913D-CC44A82248DB}"/>
              </a:ext>
            </a:extLst>
          </p:cNvPr>
          <p:cNvSpPr/>
          <p:nvPr/>
        </p:nvSpPr>
        <p:spPr bwMode="auto">
          <a:xfrm>
            <a:off x="6148789" y="6112228"/>
            <a:ext cx="653358" cy="2566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59ABD5E-8749-455B-B118-36858AF30590}"/>
              </a:ext>
            </a:extLst>
          </p:cNvPr>
          <p:cNvSpPr txBox="1"/>
          <p:nvPr/>
        </p:nvSpPr>
        <p:spPr>
          <a:xfrm>
            <a:off x="1382801" y="4007857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57D0CA7-6E6D-419A-B819-B199F54ADE78}"/>
              </a:ext>
            </a:extLst>
          </p:cNvPr>
          <p:cNvSpPr txBox="1"/>
          <p:nvPr/>
        </p:nvSpPr>
        <p:spPr>
          <a:xfrm>
            <a:off x="5114019" y="3139456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59A7C20-9670-4C3D-A7A5-32CE51E46CB9}"/>
              </a:ext>
            </a:extLst>
          </p:cNvPr>
          <p:cNvSpPr txBox="1"/>
          <p:nvPr/>
        </p:nvSpPr>
        <p:spPr>
          <a:xfrm>
            <a:off x="10506847" y="5728344"/>
            <a:ext cx="607968" cy="55278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189483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1103376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4400" dirty="0"/>
              <a:t>日常业务操作</a:t>
            </a:r>
            <a:endParaRPr lang="en-US" altLang="zh-CN" sz="4400" dirty="0"/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42453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444563"/>
            <a:ext cx="3731150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进入手工凭证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-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新增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-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添加信任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757D06-E789-4B5B-A8A7-F1260B31CDC8}"/>
              </a:ext>
            </a:extLst>
          </p:cNvPr>
          <p:cNvSpPr txBox="1"/>
          <p:nvPr/>
        </p:nvSpPr>
        <p:spPr>
          <a:xfrm>
            <a:off x="7927305" y="1348475"/>
            <a:ext cx="3264585" cy="25151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①点击右上角拦截图标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②选择“始终允许”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A9F434F-D3DC-46FB-8B0C-4F92EF7062E2}"/>
              </a:ext>
            </a:extLst>
          </p:cNvPr>
          <p:cNvSpPr/>
          <p:nvPr/>
        </p:nvSpPr>
        <p:spPr>
          <a:xfrm>
            <a:off x="568942" y="1108409"/>
            <a:ext cx="5878532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随意点击任意新增、查看操作时，首次操作的用户需要添加信任“浏览器始终允许”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44F8E1-CEC3-435D-B123-70740C6C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1" y="2193606"/>
            <a:ext cx="6229350" cy="29813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A57A6E0-22F2-42AB-8CFB-BBE64D69128B}"/>
              </a:ext>
            </a:extLst>
          </p:cNvPr>
          <p:cNvSpPr txBox="1"/>
          <p:nvPr/>
        </p:nvSpPr>
        <p:spPr>
          <a:xfrm>
            <a:off x="5071560" y="2380038"/>
            <a:ext cx="437322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AC0077-D915-4BBF-8F7C-07499A6EE1A5}"/>
              </a:ext>
            </a:extLst>
          </p:cNvPr>
          <p:cNvSpPr/>
          <p:nvPr/>
        </p:nvSpPr>
        <p:spPr bwMode="auto">
          <a:xfrm>
            <a:off x="5649362" y="2498756"/>
            <a:ext cx="461727" cy="3802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1A46518-5A36-4821-8206-7C89C02A3942}"/>
              </a:ext>
            </a:extLst>
          </p:cNvPr>
          <p:cNvSpPr txBox="1"/>
          <p:nvPr/>
        </p:nvSpPr>
        <p:spPr>
          <a:xfrm>
            <a:off x="2711664" y="3236917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736373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340734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1.1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手工记账集成及冲销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32" y="1706563"/>
            <a:ext cx="9508864" cy="227348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9510" y="2423711"/>
            <a:ext cx="437322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82401" y="1910046"/>
            <a:ext cx="437322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94407" y="2216604"/>
            <a:ext cx="736196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703" y="4189368"/>
            <a:ext cx="5828571" cy="233333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45303" y="4593164"/>
            <a:ext cx="736196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6832" y="4311499"/>
            <a:ext cx="4117998" cy="25151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①“财务系统”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“手工录入”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③“新增”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④输入并选择业务类型及业务分类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7061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3407343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1.1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 手工记账集成及冲销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1984575"/>
            <a:ext cx="6066999" cy="30043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66228" y="1472523"/>
            <a:ext cx="736196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03955" y="2190358"/>
            <a:ext cx="4117998" cy="154902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⑤根据要求填写凭证内容，红色标注为必填项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756" y="3830516"/>
            <a:ext cx="6012842" cy="270216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425598" y="4523250"/>
            <a:ext cx="4117998" cy="154902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注：所有冲销操作，需要再“凭证重传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2400" b="1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冲销”中进行操作。该页面没有冲销功能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823947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271484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1.2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 手工记账复制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58521" y="1587263"/>
            <a:ext cx="4117998" cy="154902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①点击复制，进入详情页面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②修改信息后点击保存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F6FD42-31BF-4B0E-80A0-59BAFF3C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04" y="2123426"/>
            <a:ext cx="8700517" cy="268972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891313" y="2509587"/>
            <a:ext cx="736196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CEFDB67-422D-49AF-A707-BE2A560BB5EE}"/>
              </a:ext>
            </a:extLst>
          </p:cNvPr>
          <p:cNvSpPr/>
          <p:nvPr/>
        </p:nvSpPr>
        <p:spPr bwMode="auto">
          <a:xfrm>
            <a:off x="7493084" y="2960027"/>
            <a:ext cx="419646" cy="281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8250D9-181D-4A95-8601-3C10FEA5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697" y="4495279"/>
            <a:ext cx="7232305" cy="170807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EFE5A47-7A9C-4834-8EA5-4DDD805EC267}"/>
              </a:ext>
            </a:extLst>
          </p:cNvPr>
          <p:cNvSpPr txBox="1"/>
          <p:nvPr/>
        </p:nvSpPr>
        <p:spPr>
          <a:xfrm>
            <a:off x="10302960" y="4186452"/>
            <a:ext cx="736196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A521C48-C3EF-4903-BB9A-923205708D6F}"/>
              </a:ext>
            </a:extLst>
          </p:cNvPr>
          <p:cNvSpPr/>
          <p:nvPr/>
        </p:nvSpPr>
        <p:spPr bwMode="auto">
          <a:xfrm>
            <a:off x="10904730" y="4636892"/>
            <a:ext cx="547903" cy="281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0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7139134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2.1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网批自动集成，检查凭证同步情况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银行账户信息维护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140131-F924-4CCC-B41A-EEEF3173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5847651"/>
            <a:ext cx="8924925" cy="4667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CD0DF1-3A51-4C7D-B181-E6816854B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2482881"/>
            <a:ext cx="8181109" cy="271392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261249" y="2397937"/>
            <a:ext cx="4540351" cy="25151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①进入“银行账户开户审批表”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②维护“银行科目”字段，该字段为对应的主数据银行科目中的维护信息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③审批完成后，网批发起人需要完善银行科目后，点击“点入银行账户账号”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B07C42-302A-4D4B-9320-94559627AD75}"/>
              </a:ext>
            </a:extLst>
          </p:cNvPr>
          <p:cNvSpPr txBox="1"/>
          <p:nvPr/>
        </p:nvSpPr>
        <p:spPr>
          <a:xfrm>
            <a:off x="2665568" y="2001456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7BDD0A-74F0-4B13-8747-44521BFE81B8}"/>
              </a:ext>
            </a:extLst>
          </p:cNvPr>
          <p:cNvSpPr txBox="1"/>
          <p:nvPr/>
        </p:nvSpPr>
        <p:spPr>
          <a:xfrm>
            <a:off x="1330409" y="5767661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76962EA-0555-470E-8745-138C06392EAF}"/>
              </a:ext>
            </a:extLst>
          </p:cNvPr>
          <p:cNvSpPr txBox="1"/>
          <p:nvPr/>
        </p:nvSpPr>
        <p:spPr>
          <a:xfrm>
            <a:off x="1938337" y="3635999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7094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五边形 60"/>
          <p:cNvSpPr/>
          <p:nvPr/>
        </p:nvSpPr>
        <p:spPr>
          <a:xfrm>
            <a:off x="9144040" y="1615283"/>
            <a:ext cx="3424478" cy="762000"/>
          </a:xfrm>
          <a:prstGeom prst="homePlate">
            <a:avLst/>
          </a:prstGeom>
          <a:solidFill>
            <a:schemeClr val="tx2">
              <a:lumMod val="1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" name="五边形 59"/>
          <p:cNvSpPr/>
          <p:nvPr/>
        </p:nvSpPr>
        <p:spPr>
          <a:xfrm>
            <a:off x="7655665" y="1615283"/>
            <a:ext cx="2016216" cy="762000"/>
          </a:xfrm>
          <a:prstGeom prst="homePlate">
            <a:avLst/>
          </a:prstGeom>
          <a:solidFill>
            <a:schemeClr val="accent6">
              <a:lumMod val="90000"/>
              <a:lumOff val="1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五边形 58"/>
          <p:cNvSpPr/>
          <p:nvPr/>
        </p:nvSpPr>
        <p:spPr>
          <a:xfrm>
            <a:off x="6082405" y="1615283"/>
            <a:ext cx="2016216" cy="762000"/>
          </a:xfrm>
          <a:prstGeom prst="homePlate">
            <a:avLst/>
          </a:prstGeom>
          <a:solidFill>
            <a:schemeClr val="accent6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五边形 57"/>
          <p:cNvSpPr/>
          <p:nvPr/>
        </p:nvSpPr>
        <p:spPr>
          <a:xfrm>
            <a:off x="4488724" y="1615283"/>
            <a:ext cx="2016216" cy="762000"/>
          </a:xfrm>
          <a:prstGeom prst="homePlate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60108" y="2992825"/>
            <a:ext cx="12459277" cy="720436"/>
          </a:xfrm>
          <a:prstGeom prst="rightArrow">
            <a:avLst>
              <a:gd name="adj1" fmla="val 50000"/>
              <a:gd name="adj2" fmla="val 36538"/>
            </a:avLst>
          </a:prstGeom>
          <a:solidFill>
            <a:schemeClr val="accent6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同行积极在行</a:t>
            </a:r>
            <a:r>
              <a:rPr lang="zh-CN" altLang="en-US" dirty="0"/>
              <a:t>动</a:t>
            </a:r>
            <a:br>
              <a:rPr lang="en-US" altLang="zh-CN" dirty="0"/>
            </a:br>
            <a:r>
              <a:rPr lang="en-US" altLang="zh-CN" sz="2000" dirty="0"/>
              <a:t>—— </a:t>
            </a:r>
            <a:r>
              <a:rPr lang="zh-CN" altLang="en-US" sz="2000" dirty="0"/>
              <a:t>面对日益激烈的竞争，大型房企纷纷加码信息化建设，加速精细化管理的步伐</a:t>
            </a:r>
            <a:endParaRPr lang="en-US" sz="2000" dirty="0"/>
          </a:p>
        </p:txBody>
      </p:sp>
      <p:pic>
        <p:nvPicPr>
          <p:cNvPr id="1026" name="Picture 2" descr="https://timgsa.baidu.com/timg?image&amp;quality=80&amp;size=b9999_10000&amp;sec=1496819191927&amp;di=dbc8b156db79a3ce55f4a73b0c991923&amp;imgtype=0&amp;src=http%3A%2F%2Fimg4.cache.netease.com%2Fhouse%2F2013%2F3%2F25%2F201303251605374b5e6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15497"/>
          <a:stretch/>
        </p:blipFill>
        <p:spPr bwMode="auto">
          <a:xfrm>
            <a:off x="1773074" y="2628422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J\Desktop\20170603 SAP 启动会\shimao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1052" r="16400"/>
          <a:stretch/>
        </p:blipFill>
        <p:spPr bwMode="auto">
          <a:xfrm>
            <a:off x="239328" y="2628422"/>
            <a:ext cx="1440000" cy="144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58" y="2627628"/>
            <a:ext cx="1440000" cy="144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http://img1.imgtn.bdimg.com/it/u=573480329,802085198&amp;fm=26&amp;gp=0.jpg"/>
          <p:cNvSpPr>
            <a:spLocks noChangeAspect="1" noChangeArrowheads="1"/>
          </p:cNvSpPr>
          <p:nvPr/>
        </p:nvSpPr>
        <p:spPr bwMode="auto">
          <a:xfrm>
            <a:off x="444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http://img1.imgtn.bdimg.com/it/u=573480329,802085198&amp;fm=26&amp;gp=0.jpg"/>
          <p:cNvSpPr>
            <a:spLocks noChangeAspect="1" noChangeArrowheads="1"/>
          </p:cNvSpPr>
          <p:nvPr/>
        </p:nvSpPr>
        <p:spPr bwMode="auto">
          <a:xfrm>
            <a:off x="1968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9441804" y="2628422"/>
            <a:ext cx="1440000" cy="1440000"/>
            <a:chOff x="9640111" y="4445540"/>
            <a:chExt cx="2160000" cy="2160000"/>
          </a:xfrm>
        </p:grpSpPr>
        <p:sp>
          <p:nvSpPr>
            <p:cNvPr id="3" name="椭圆 2"/>
            <p:cNvSpPr/>
            <p:nvPr/>
          </p:nvSpPr>
          <p:spPr>
            <a:xfrm>
              <a:off x="9640111" y="4445540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3" name="Picture 11" descr="https://timgsa.baidu.com/timg?image&amp;quality=80&amp;size=b9999_10000&amp;sec=1497316735&amp;di=41d29b70efd7097b8666ee3236d67d41&amp;imgtype=jpg&amp;er=1&amp;src=http%3A%2F%2Fsrc.house.sina.com.cn%2Fimp%2Fimp%2Fdeal%2F76%2F8a%2F0%2Fe3d911669eef75712dd546a2b2b_p1_mk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5227" y="4790656"/>
              <a:ext cx="1469769" cy="1469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10975548" y="2628422"/>
            <a:ext cx="1440000" cy="1440000"/>
            <a:chOff x="10736093" y="5258608"/>
            <a:chExt cx="2160000" cy="2160000"/>
          </a:xfrm>
        </p:grpSpPr>
        <p:sp>
          <p:nvSpPr>
            <p:cNvPr id="17" name="椭圆 16"/>
            <p:cNvSpPr/>
            <p:nvPr/>
          </p:nvSpPr>
          <p:spPr>
            <a:xfrm>
              <a:off x="10736093" y="5258608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  <a:lumOff val="25000"/>
                </a:schemeClr>
              </a:solidFill>
            </a:ln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9" name="Picture 13" descr="https://timgsa.baidu.com/timg?image&amp;quality=80&amp;size=b9999_10000&amp;sec=1496862535199&amp;di=3342393782617b6bfeb246250d49a715&amp;imgtype=0&amp;src=http%3A%2F%2Fimgs.focus.cn%2Fupload%2Fnews%2F8447%2Fa_8446975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21003" r="11813" b="15650"/>
            <a:stretch/>
          </p:blipFill>
          <p:spPr bwMode="auto">
            <a:xfrm>
              <a:off x="11013155" y="5715323"/>
              <a:ext cx="1605877" cy="124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椭圆 20"/>
          <p:cNvSpPr/>
          <p:nvPr/>
        </p:nvSpPr>
        <p:spPr>
          <a:xfrm>
            <a:off x="3306820" y="2628422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绿地</a:t>
            </a:r>
            <a:endParaRPr 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06220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2016 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万科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639966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 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碧桂园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173710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 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融创</a:t>
            </a:r>
            <a:endParaRPr lang="en-US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840566" y="2628422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中粮</a:t>
            </a:r>
            <a:endParaRPr 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374312" y="2628422"/>
            <a:ext cx="1440000" cy="14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  <a:lumOff val="25000"/>
              </a:schemeClr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38728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</a:t>
            </a:r>
            <a:r>
              <a:rPr lang="en-US" altLang="zh-CN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14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中粮</a:t>
            </a:r>
            <a:endParaRPr lang="en-US" altLang="zh-CN" sz="18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72474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 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龙湖</a:t>
            </a:r>
            <a:endParaRPr lang="en-US" altLang="zh-CN" sz="1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32399" y="4735598"/>
            <a:ext cx="1446929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历时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年完成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73074" y="4735598"/>
            <a:ext cx="1440000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历时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年完成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306820" y="4735598"/>
            <a:ext cx="1440000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历时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取得重大成果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840566" y="4735598"/>
            <a:ext cx="1440000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历时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年完成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374312" y="4735598"/>
            <a:ext cx="1440000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已历时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年，仍在分模块重构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908058" y="4735598"/>
            <a:ext cx="1440000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月启动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月第一个试点上线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441804" y="4735598"/>
            <a:ext cx="1440000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975548" y="4735598"/>
            <a:ext cx="1440000" cy="146846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年启动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AutoShape 17" descr="data:image/jpeg;base64,/9j/4AAQSkZJRgABAQAAAQABAAD/2wBDAAgGBgcGBQgHBwcJCQgKDBQNDAsLDBkSEw8UHRofHh0aHBwgJC4nICIsIxwcKDcpLDAxNDQ0Hyc5PTgyPC4zNDL/2wBDAQkJCQwLDBgNDRgyIRwhMjIyMjIyMjIyMjIyMjIyMjIyMjIyMjIyMjIyMjIyMjIyMjIyMjIyMjIyMjIyMjIyMjL/wAARCAEo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O1cb468Z3Hg5bCddPF1bTuySNvKlSBkAdsn3oSbdkB2dHNeSn442GONEus9h5q4z+VZV/wDG2/kVlsNKghyMK0zlyPwHFaKlN9CeZHt9FecfC3xLrPiYapcapMssaMgiCoAFJB3AY7dK9HqJRcXZjTuFFFFIYUUUUAFFFFABRRRQAUUUUAFFFFABRRRQAUUUUAFFFFABRRRQAUUUUAFFFFABRVaS+tIp1t5LmFZ2GVjaQBiPUAnNWc0AFGaQkVhar4u0DRULX2qW0ZGf3auGYn02rk5oSb2A3aK8h1f42QIWj0fTXlPQS3J2qffaOfzri7/4oeK78kfbxbof4YIwox9etaqjKXkTzI+ks0V8tQ+M/EdvKZYtXuQ+c5Lk/wA69B8IfF+WW7jsvEKx+W7BVu0XG09ty+me4pyoyirrUFJM9lopiMGG4EEEAgg5zT6xKCiiigAooppI45oAdRWIPEumt4iTRIpxLelWZkj+YRgD+I9j7VsrQ00A6iiigAooooAKKKKACiiigAooooAKKKKAENcB8YIFm8CSOQMw3Ebg+nUf1rvzXnnxjlEXgcr3kuo169epq6fxIT2Pn+iigda7zE96+C9oYPCE9xjH2i6Yg+ygL/Q16T3rkvhrai08AaUMYMiGU/ViT/Wut71583eTZtHYWiiipGFFFFABRRRQAUUUUAFFFFABRRRQAUUUUAFFFFABRRRQAUUUUAFFFFABSHtS0ZoA8o+Mnh4Tafb6/ANtxbERTMOCY2PByO4b9Ca8it9c1a0ULb6peRKOoWZh/Wvoj4kAN8P9XyM4hyPrkYr5oOMmuui7xszOWjL1zreq3gxc6neSg9mmb/Gq0Nrc3LFoYJZW6EpGzH8SKhr3r4MWnleEZ7ghf390xBx1AAFXOXJG6Qkrux5Vp3gHxPqgBt9InReoaYCMf+Pc101r8FtemUG5u7ODPVcs5H5YFe8AYorndeT2LUEeHyfBDVFQmLVLRmHQFGUH+dcnrvw/8Q6AjTXVkZbdQd01ud6gepHUD3xX07TGAYEEZB7HoaFXl1DlRxHwo1qTVvBcUc7FpbJzblicllABU/kcfhXdVkaT4f0/RLm9lsIfJF26ySRg/IGAIyB2znmtR2VV3MQAOpPQVk7N3Q1sPpMgdTXI658RfDeiBlm1Bbicf8sbX94fxI4H4n8K8z1/4w6tfhodIhFhCcjzCQ0pHsei/gKqNOUtkJySPYdd8TaT4dg87Ur2OHjKx5y7fRRz+PSvGvFfxY1PWBJa6SrWFmQQzhv3rj6j7o+lcBdXVxe3Dz3M8k8zEs0jsWJJ571FjnjmumFFLV6kSk+h6b8FbZp/E1/dtkmK3xuPXLNXuoryb4I2Lx6Zqd8ykLLKsaNjqFHOPxNes1z1nebLjsLRRRWZQUUUUAFFFFABRRRQAUUUUAFFFFACd68o+OF1s0nSrYEYknZyP90DH8zXq5rwz423W/xDp1qGyIrZnI9CzH+gFaUleSJlseX0oBJAHJPT3pKu6Pate61Y2qAsZp0QDGerCu16GR9SaDaiz0DTrYDAit41I9worTpirtUADAHAFPrzm7u5uFFFFABRRRQAUUZooAKKKKACiiigAooooAKKKM0AFFGaKACiijIoASlrM1bW9N0O28/UbyO3TtublvYAck/QVwl98StV1Bmi8MaBcXGOk80bEfXav9T+FXCnKWyIlOMdz03Iqld6tp1hn7Zf21uR1EsqqfyJrx+7074m6+rG4+2RxsMGNZUt1x6EBgT+NZSfC7xRMxaXTkyP+elyhJ/In9a6I4WL+KaXzOaWKa+GDfyPV7j4jeE7bIfWoWI7IrN/IYrMl+L3hNCQtxcvjusB/qRXnqfDPxKoydITj/prEf5NTm8B69Bw+jOwzztCt/I10RwdF/8ALxfec08wqrakza8bfE3Q9e8KXum6eLr7RMVUGSIKuNwJ5z6V5AcZ4rtL3SW0wodRsPsvmEhTNFs3EdcZHNMWy0+Vf9TbsPUY/pXVTwCS9ySZyyzm3x02jjh16V7b4H8d+GNC8I2Gn3eoFbhFYyKImOGLE4yBXDroWnSLzbrg91dhir9p4L0q7UEm4TP92T/HNZ1sDK2r0LoZzRnK1mmel/8AC1PCP/QSP/flv8Kjk+LPhKP/AJfZW/3YGNcOnws0+fHl6jdJ/vBW/wAKmT4LJL/q9eZTjo1tn9Q1cEqMY7s9SFdTWh0k/wAZvDManyo76Vh0HlAZ/EtWRdfHC2CkWejys3rNKAP0FZU/wXvIlJXWoWYf3oGGf1NZsvwrvoc7tTtyPZG/qacaUHtqEqyju7EmofGPxJdZW1jtbRT0KoWI/Fq5DU/EutayT/aGp3M6nnYzkL/3yOBW7ceAXt1LNqCtj+7Fn+bU238EyXBxELu49RFGf6A11xwrtdWS8ziqZnQjLlu2+yTOQ7+vv60AZIwMk9AOTXqGn/Cm+uSC1n5Snndcy4/DC8/oK7PSPhbpVkytdOZyD9yNRGn0OMk/mKmTpU/ikvRalxxFWr8FN27vQ8P03w/qmr3KwWdnLLI3QKvT3PoPrxXqfhj4OwxlLnxA4lPB+yxk7fX5j/QfnXqVpYWthCIrS3jgjHRUXH/66sg9a5KmIvpBWOmFKV7zd/JbEdpbQWdulvbRJFEgwqIu0AewqajIormOkWiiigAooooAKKKKACiiigAooooAKKKKAEr5x+Kt2Lnx/eqDlYUjjHsQvP619HHpXyp4rvBqHi3VroHIkunI9gDgD9K3w6vJsmb0Mcda6j4dWhvfHukp2WXzT/wFS39K5evQ/g1aC48aPMw/497ZmHsSVX+proqO0WzOO6PoGiiiuA2CiioLm4htLaS4nkSKKNSzO5wqgdyaAJsj1rM1LXtJ0dc6hqNvbcZAkkAJHsOprx7xj8Wb2/lkstAZrW0GVNzjEsnuP7o/U+1edQQ3mrajHDH5lxd3LhVyxZmY+pPWt40G1eTsS5dEfQc/xU8JQPt/tGSQ55KQsR+o/lSQfFfwjK+06hJHnkM0DYP5A03wn8N9J0GyRry2hvr9l/eSzIGC+yqeAPfrXO/E/wABWS6TJrelWqW81v8ANcRxLtV06bgo4DD26ioSg5W1B3tc9I0zXtJ1ld2nahbXGOSsbgsPqOorTyK+QILia2mSeCV4pUOUdGKsCPQivZPh38TJL+5i0bXZQ0zkLb3R4LHsr9tx7HvVTouKutQUr6HrdFcd8SoLuXwVdXFjdTQT2pWYNFKUJUHBBI7YOfwrwYeLPEIXb/bmoY6D/SG/xqYUnNXTBux9SXF1bWcLTXM8cMajLPIwUAe5NLb3MF1bpcW8ySwyDcrowZWHqCOtfJN1e3d8++7uZrhh/FNIzn8Mk164fG15Fp2meFvCMIu9SW2RJLjG5IjjnHY45yTwMd6qVFxBSueoalq+naTB52oXsFtH6yuFz9B3rlLn4teFLd9qXU8/q0cDY/XFc/bfCC41KQ3niLXLia7k5cRDOPbc3P6Y9K4Hx34NPg/VIIY7lp7a5RniZ1AYbSAVP0yOfeiEIN2vqDbWp7HYfFLwpfuEN+1uxOB9ojKD/vroPxNdjHIksYkjdXRhlWU5BHqCOtfIGcV618GfEc4v59CnlZ4WjM0CnnYw+8B6AjBx606lFRV0KMr6M9pbpWbqP9oy4g08pCSPmuZPmCD/AGV/iP14FX5HRYyzsAoGSxOAB65rxvxr8WZTPJp3huRVQEq97jJY99g9P9o/h61lCLk7Ipux28mjeGdCkN/rd1DPdNnNzqMoLH12qeAPYCoJfij4PtRtS/3heMRQNgfTjFfPUtxd6jd75pJbm5lYAMzF2ZicAZOT1xivdPBPwx0/SLKO61m1iu9QkUMVkG5Icj7oB4Y+pI69K2lBRV5O5K12NCL4r+EpW2/b5EHXc0DY/QV0eleItH1oZ07Ube4bGSqONw+q9RXBfEj4fWM+izarpVnHBd2y75I4U2rKg6jaOAQOc+xrxGKaSCZZYZHSRTuV1Yqyn1BHIpRpxmrpg21ufYFBxXj3w7+Jk9zdQ6Lr03mNKQlvdsRuJ7K/rnoG/PrXsGeKylFxdmUnc8V+OF0G1LSbRW/1cMkjj/eZQP8A0E15OODxx9K7z4vXgufHckYORbwRxY9+WP8A6EK4OuylpFGU0mzT0JJrrXtPtkkk/ezopUMcEbhkY+lfUH9kaf8A8+kI7DCYr53+G1obvx/pagZETtKfoqk19JSypDE0sjhEQFmZjgADqSayrzlzJJijSp2u4r7iFdNtF4WFR9CarX+qaRoqBr6+t7UEEgSShSceg6mvJ/GfxaubiWWw8Ov5MC5DXmPnf12g/dHv1+leZE3mq36qWlubudwoLMWZ2JwBk981MaUmryZXurZH0Dc/E7wbGcG+aX1KQsR+eKrp8R/A87bXuWUf3ngfH6CneDvhppuh2KTalbQ3upOMu0ihljz2UHj8azfiR4AsZ9Fn1jS7SO2vLVTJIkKhRKg+9wOAQOc/WkpR5rJspxurtI7PSdR8Oav82mXFlcMBkqm0sPqDyK2gqrwAAOgxxivkSKaSCVZIXaORCGVkYqVPqCOletfD34mzy3UOj69N5nmkJb3THkHoFc98n+Lr61VSlJap3JiorZWPZQRRXP8AjK0nvvCOpxW8ssM4hMiNESrbl+YAEHvjFfPMXjPxLAuyPW77b1+aYt+pzWcKbmtGW3Y+pGZVGWIA7knFcvqvxB8M6Q5SfU4pJQDmODMhGOxxwD9a+dr7XtX1FSt7qd3OvUrJOzL/AN85xXS2Pwr8T39jFdQwW6xzIsibplyVIyOO3Wr9jGPxMXM3sj062+MHhae5EbvdwKf+WkkPyj64JP6V3VtcQ3Vuk8EiyQyKGR1OQwPQg181ap8PfFGkxGa50tpIwNzNCwlCj3xXo/wU1SW40i/02ZiwtZQ0QOcqrDkc+4NKpTio3ixpu9meq0UgpaxKCiiigAooooAKKKKACiiigAooooAq39x9l065uQf9VE75+gJ/pXyRLIZppJT1d2c/ic19MfEC9+weBtWmDhWMJjT3LEDH86+ZCMDHpXTh1o2ZzCvYPgdagy6xdleQI4lOPdif6V4/06V738F7XyPB885H+vu2Kn1ChV/mDV1naLFDc9JooorjNRO1eJfF/wAWSTXo8PWkhWCHDXRU/fYjIU+wGCffFe1SOI4nc9FUt+Qr5J1O9fUtUur6RyzTytKSTnhjkD8OBW1CN5XfQmTsir9P5V6r8F9AW41K61qZNy2w8mAkfxNyx/AcV5V0r6N+FdiLLwHZNgZuC0zH1ycD9BW1aVokRV2dsBzVTVLdbvSbu3KgiWF0xjOcqRVyq93KILOeXPCRsx/AE1xo1PkV08t2QknYxXn2OKRGZHV0YqykMrDqCOlSTv5k8rg8M7N+ZJqKvS3MD6Zsr8eJPht9rlAZ7nT2EgxxvCkN/wCPA18z4xkehNfQHg1vsXwcEkrEAWtw4z6EsR/MV8/dfXk8VhRVm0u5cugDqMda+j/h14Si8NeH4pJYh/aFyoedyBlQeQn0Ax+NeG+DNOXVPGOlWjqSjTqzgf3V+Y/yr6lAqcRLZDguop4FeGfG66EniLTrYEfubVm/76b/AOxr3M9K+c/ixdm58f3iHpBHHEP++d3/ALNWdBXncctjiK9A+DsLSeODIvSK1kLfjgCvP69b+B9oTd6veY+VUjhHHcktXTVdosiO5o/GHxW9laxaBZuVluV33DKcEJ2X8e/tXieMZx34rovHV++o+N9WnZshZzEv+6vArnaKceWKCTuz0P4RaCuq+KGvplDQWCeYoI4MjcL+Qyfyr6AA5rzX4LWSweFbm6Aw1xcsM+ygKP616XXLVd5MuKsiKWNJoXjkAZHBVh6gjBFfI15Aba+uLc5zFKyEHthiK+vTwK+RtRnFzql3cA5Es7uOPVia0w/UUysGKsGBIIOQRX1J4Q1V9a8J6bfSnMskIEhJ6sp2sfxIz+NfLVfR3wzU23w5sXcgArJIPYbj/hVV0mkxQ3PEvHN59t8b6xMev2lkH0XC/wDstc8KsX1w13f3Fy3LSys5PuxzVetkrKxL3PRvgxaed4tuLjjFvan/AMeIFbXxh8Wusi+HLSXaCoe7Yd8/dX6dz+FP+CFqqwazfHOd6RA+wBJry/xDfyan4h1C9kYkyzuRnsAxA/lWSipVW+xV7RMwZOOK9L+DmgJf6/Pq0yBo7FdseRkeY3f8Fz+deaV9C/CCxFr4IScgbrmd5CcdQDgfyqq0rRFFXZ3wGKjmiSaJ4pEDRupVgehB4I/KpaaxxjnvXEanyFdQm3vJ4Cc+W7Ln6Ej+lRAkHIPI564qzqM32jU7ucEkSTMwY9TliarHoa9FaowZ9OeCtVOveCbK6nbdKYTFKTySy5Uk+5GCfrXzRdJ5d3Kmc7XZc/QkV7/8KVa3+HkckpIVpJZAW7L/AIcGvALl/MuZX/vOzfmc/wBawpK0mkXLZDETzJFQdWZV/Mgf1r63062+yaZa23/PGFI/yUD+lfLfhm1F94o0u2Iyst1GpHtuzX1cOlTiHqkOAjDPr9RWZZaBYadqt3qNpCIZ7tVEwXgMVzg49ea1aK5yxB0paKKACiiigAooooAKKKKACiiigAooqrfX1rptlJd3kyQwRKWd3OAB/ntQB5v8adUWDw7aaaGHmXM4Yg9dqjOfzNeG10njjxQ3irxBJeqGS1jHlW6twQg7n0JPNc2CCOo/Ou6lHlikzKTuwHWvpT4awra+AdKQuu50aQ4Iz8zFv6181jk8c/SpBPOm0LNKuMYCyMoH0oqQ51a4Rdj6+zTJJUijLyOqKOrMcAfia+SE1C+jbcl7cqfVZ2/xpsl3cyg+bc3DA9Q0rMP1NY/V/Mrn8j6R8Q+O/DujW00c+oxzTshAht2DsSQfTgfia+aB0x6YFAHOAMd8etW/7Nvf7N/tL7NL9iL+V5+35d3pmtoQUFuS5XKlfTvw+KnwJoxHT7OB+pr5i+le9/B7WUvPC5013/0iykI2k8lDyCPbORUV1eNwhuekHpXL+P8AVho/gvUbgPtkeIwx+7NwP0zXTkgDrXgvxa8VprGqx6TZybrWyYmRlOQ8h9PUAcfWuenHmki5OyPNwAAAOg6VYsLK41K/gsrVN087iOMf7ROM/QdT7A1CkbyuqRozOx2qqjJY+gr3L4ZeAm0OM63q0YW+kX9zE3/LFT1J9Cf0Fdc5qMSIxuXfHssPhb4YDTISMtFHZxZ6nA5P5Kfzr5+HA+ld18UPFi+I9eFraSBrCxJRGHR3P3m+nGB9PeuF+lKlFpa9Qk7s774P2v2jx1HLjK28Ej/mAoP/AI9X0KK8S+B8A/tjVJyR8sKoPxbP/ste25HrXPWd5lx2A9K+V/GF2b3xjq9wTnddOAfUKdo/QCvp++uY7PT7i6kYKkUbOzHsACa+SZ5WnnllYkl2ZiT7nNXh1q2KexH9Ote7fBS0EXhW7uv+e9235KAP614SOtfSHwutltvh5ppXkyq0h7cliP6Vdd2iTDc8L8Y2r2XjHVoJAQRcswz3Dcg/rWHXs/xb8GzXhXxBp8RkkjXZdIoySo6MPp0NeMc8DPHX3rSnJSimgkrM+iPhG6v4DgA6rNKp+u6u8rx34Ka7GEvtElcCTd58IPGRgBgPfofxr18srL1BB9K46itJlp6GF4y1dNE8I6lfFsOsDLHg4JZhhcfic/hXy2cjrjPf3r0z4teLo9W1CPRbGQSWtoxad1OVaTGAM+ijP4k15tDDJcTJFCjSSOdqqoyWzxgD/PWumjHljd9SJO7sTafYT6nqNvY2ylpp5FjUYzyTX0hrAi8L/Dq6iQgLa2XlIRxlsbQfxY5/GsH4b/D8+Hk/tTU0B1KQYROogUjkZ/vHue3Ssr4y+JI0tbfw/AwMjss1zt/hUfdB+p5+grOUueaS2RSVldnjOeeetFH1NFdRme/fB608rwM0pXD3FxI2fUDAFeGanA9tqt5BIu147h1Ye+419H/D23W38A6PGME+TuJHckk5rzP4teEprHVm161iY2d0R5+0ZEUnqfQN/OuWnNc7T6mjXuo8yHWvpP4YlW+H2mYxwjA49dxzXzYe4r3L4L6zHcaDdaU7jzrWUyKpPJRu49gcirrq8SYbnqBOKwvGGqrovhPU74vtZIGVCOu9hhcfiQfwrbZhwM968Q+L/ixL+7j0GzkDQ2zeZcMvIMnYZ/2QT+J9q5qceaVjRuyPLTyfc81JBBLdXEVtAheWZgiKvVmJwAKYAS20AlicAdyewr2r4YfD6TTpE1zV4WS5K4tYH6xg9XYdm9PTPvXbOaijOKudDrKx+DPhXLahwHhtPIUg/ekbgkf8CYmvnQ16l8Y/EqXl/BoVswKWx8y4KngyEYC/gP5+1eWVFFNK76hJ62Ow+F9r9q+IGnZGRFulPttU4r6THSvBfgtAsni26lJGYrQ7QevLAV70DmsK794uOwtFFFZFBRRRQAUUUUAFFFFABRRRQAUUUUAFYniDw1p/iW2ittRSV4YpPMCpKUDHGPmx1FbdFCbTA56x8FeG9PX/AEbRbQH+86BifxOa0v7H0zbgada46Y8lf8KvUU7vuFjEuvCHh6+XFxotk/v5Kg/mK5zUPhD4XvMm3jnsnPeGQlR/wFsiu+ooUpLZisjx26+Bvzf6HreFz0mgyf8Ax0iqSfA7U9+DrFoq/wB4RMT+Wf617hSVarT7i5UeW6P8FNMtZFk1S+lvdpz5KL5aH68kn869DOkaedMOmGyhNkV2eRtG3b9Kv0tTKUm7tjSS2PH/ABF8Flkle40G7VAeRbXOSAfRX5IH1BrmdP8ACPj3wpqgvNO02TzFGCYXR1de4Izkj8K+haOapVZWs9RcqPG9T1r4m67ZGzg0GSzVxtd4QFY+vzM3H4VjaX8G/EN4wa+e2sYyctubzH/75Xj/AMer33FLQqrSslYGr7nIeGPh5onhgieKNrm9H/LzNgsP90dBT/Gdh4m1XT/sGhSWlvHKpE08sjK+P7q4U4z3NdZRUczvdjtpY8A/4Uv4l4/f6fxx/rW/+JpR8F/EgOfP0/8A7+t/8TXv1Fae3mLlR5F4N8A+LPCetpdxS6a8EgEc6GRiSmQePl6jqOa9a2k06lrOUnJ3Y0raHD+PNF8T+Ibf+zdJms4bCRczmR2V3Ofu8A4H8685/wCFL+JT1n0/1/1rf/E179RVRqSirITSe54CPgv4lB/1+n/9/W/+Jr0fwBoXiDw1pz6bq8tnLZRjdA0TsWQk5IOQBjvXbGvNvjFq19pvhq1gtJGiS7nMczqSDtCk4z2B6VXPKo1FhZLUveIPil4c0d5LeOVr+4UlSlvgqD6Fjx+Wa8e1dx4u1J59B8MSW7Ft0i22+RST3IA2r+AFcwDjnH+fSuz8P/E3XPDmnxWEEdnNbRDaivFtYD0yuM/U5rdU+RXjqyL33Gad4C8bwXMV3Z6Vc280Tbkl81EZSPTLZ/MV2d5a/FfVbH7JMILeNxtdkkRGI6clSevtVFPjhqIH7zR7VsddsjDNTr8c58HfoUfti4P/AMTUv2jd2kNcvcq6Z8E9TlkDapqFtbpnlYFMjEexIAB/OvTPDngfRPDKhrO233OMG4m+Z/wPb6CuGh+OUGR52iSgY52Tg8/iK2tP+MPhq6ZVuBc2jE4zIgK/mp/pUTVV7opWWx1+uHV/7OZdES2N23yq1y5Cp74AOSPSvHbv4Q+LL+7lurq8sZZ5XLO7TMSSep+7XtWn6pY6rai5sbuK4hPG6NgcH0PofY1dyDWcZuGw2kzwL/hS3iX/AJ76f/39b/4mgfBfxL/z308f9tW/+Jr36iq9vMXKjh/AWh+J/D9r/Z2rT2c1hEmLfymYuhznbkgZFdhPbxXMDwTxLLE6lWVwCrA9QR6VYorJu7uUeR+IvgvDcSPPoN0ttuOfs02Sg9lYcgfUGuTs/BXj3wvqa32n2EnnRkgPBKrKw7gqWBIPuK+h6PwrRVZJWepLitzx2/174m6vZG1t9AezYgq8sShWPrgs2F+orB034P8AiS/lD3zW9lGxJYyv5jf98r1P/Aq9/wAUtCqtL3VYLX3OL8L/AA20Xw263Gxr29XkTzgfKf8AZUcL/Oui1kam2lzLpAg+2su2Np2IVSe5wDnHpWnRUOTbuxpWPBJvg74puJnmmurB5XYsztMxLMTyT8tM/wCFLeJf+e+n/wDf1v8A4mvfqK09tIXKjxfw38OfGHhjWItQs7jTSw+WRHlba6HqDhfy969lQMF+bGe+KfRUSk5O7GlYKKKKkYUUUUAFFFFABRRRQAUUUUAFFFFABRRRQAUUUUAFFFFABRRRQAUUUUAFFFFABRRRQAUUUUAFFFFABRRRQAUUUE4oATtWN4l0/SNR0Oe31t40sjy8juE2kdGDdiKb4m8SWfhjRpdQu8nHyxxr96Rj0A/qe1fOfiXxVqnim9NxfzsYwSY7dT+7jHsO/wBTzWlOm5O6JbSK2u2umWmqSw6TqDX9qDlZXiKZ9sd/rgZqnFZXU8TSQ20ska/eZULKPxFdl8OvAy+K7ya6vSy6bbkBwvBlb+7nsMdTXv1lp9rp1sltZ28cECDCpGuAP8T79a3nWUfdWpKjfU+SWR0GWRl+qkUnHqOuOtfXc1jaXX/HxbQzf9dIw38xVNvDeiPnfo1gxPU/Zk5/Sp+seQch8oUZ49q+pp/CPhyaMrJotht9oFX26jFcH42+FmmppVzqWiK1tNBGZHg3EoyqMnGehAFVGvFuz0E4M8u8OeJL/wAMaql7ZSnbn97Cx+WVT1DDp+PY4r6c0jUYNX0q2v7Zsw3EYkX2z1H1ByPwr5KPQ4r6V+GkEsHgLTFmJyVZlUjG1SxIH9fxqcRFWTHBnX0UUVzGgUUUUAFFFFABRRRQAUUUUAFFFFABRRRQAUUUUAFFFFABRRRQAUUUUAFFFFABRRRQAUUUUAFFFFABRRRQAUUUUAFFFFABRRRQAUUUUAFFFFABRRRQAUUUUAFIelLQenFAHifxvmnOo6VCQfs4idl9C2QD+OK8n4HJ7V9PeM/CVt4u0Y2srCK4jJaCbGdje/sehr5917wjrPhydkv7GQR5+WeMFkYeoYfyPSuujKLVjKSd7npvwW1q1OmXWjOypcrKZkU8F1I5x6kEV6zkV8g21zLa3CT20rRyodyOjYZT7EV6BpHxh1+wjWK9jgvkXjdICrke5HX8qmpRbd0OMtLM9/zRXkEfxxj2nfob7v8AYnBH6gVBcfHCXYfs+iKp7GWckD8hWXsp9iuZHsp/WvOPiZ42tNK0m40izmEmo3KGN1jOfKQ8Ek+pHAHua4C8+IPjHxS5tbEuiyceXYxHJ/4F1/WtXw38H9Sv5VuvEE5to2O5oVbdK/ruPRf51Uaag7zYNt7HKeCvB914t1hYlVksYiGuJ8cKv91T3Y/p1r6Xt4I7W3jghQJFEgREXooAAAH0AqtpelWWjWEVlYW6QW8YwqIO/ck9yfU1fqalRzd+gJWQtFFFZlBRRRQAUUUUAFFFFABRRRQAUUUUAFFFFABRRRQAUUUUAFFFFABRRRQAUUUUAFFFFABRRRQAUUUUAFFFJuGcUALRTdynoc0oYE470ALRRSbhQAtFIGBx70tABRRQaACik3ClzQAUUE4pNwxmgBaKbuHNLuFAC0UhYCkLAUAKRkUxo1kjKOoZWGCGGQfqDTwwPSloA5298D+GdRYtdaJZsT3VNp/8dxWPL8JPCcj7hZSxj+6kzAV3NGRTUpLZisjgv+FQeFOP9HuDjsZz/hWjafDbwlZMGTRoHdf45SzH9TiuszQDmm5ye7CyK9tZW1lH5drbQwJ/diQKP0FWAMGlpu5fX3qRjqKbuHvj1oBDAEEEHkUAOooooAKKKKACiignFABRTQwOcZ/Klz9fyoAWikBzS0AFFFFABRRRQAUUUUAFFFFABRRRQAUUUUAFFFFABRRRQAUUUUAFFFQzXENvC8s8qRRoMs7sFVR7k8CgCU1xfxNurmx8FXF3Z3k9rcwyxskkL7WJLbSPfgnj2rf/AOEm0LH/ACGdO/8AAuP/AOKrzf4weIrG78P2VhZXlvcma48xjBMH2hRxnaTjO79KunFuSRLeh5u3jbxQ6kP4g1Eg9vO/+tXqvwZguZtK1LVbqaWaS4nWINK5Y4UZJGfUv+leGfWvonwFqGi6N4K0u0l1bT45jF5siNdRghmJYgjPUZAP0resko6ImN29TtZ/NNvJ5JUS7TsLdM44z7ZrxC7+L/iaxu5bS502wjnhZo3Uqw2sDg969e/4SbQcH/id6b/4Fx//ABVcV4t8OeDfFMxvBrthZ6gQAZorqMiT03Lu5+owaxptJ+8infoyLwF8TZ/EetPpuqQW1vK6brcxEjcRyVOT1xyK9P3A4x3r5+Pw6S1uEktPGeibkYMr+eI2Vh0Iwxr1Hw5rz29sYde8RaFcuuBHNBcqpb/eBOM/QU6kY3vEE31OypD0NNV1dQykFSMgg5BFPPSsijyjxx8TNW8MeJ5dLs7O1kiSJHDS7ixLDJ6Grnw9+IGp+LdYubS9trWFIoPMUwhs5yBzk1h/GDwtfXGoQ65ZW8k0PleXcCNSzKR0OBzjHeuK8A+KofCfiP7XcK0lrLG0UwjILKCQQQM84x0966FCMqd0tSLtSPpiQExMFbaxGAcZx+FeBa18RvGOk6zfaY+pWzG2maIyJaqNwBxn2r0pPit4OZQTqu0nqDCwI+vFfP8ArN9/aWtX9/nIuZ3lB9mYkfzpUoau6CT00Pa/hLqusa3batf6rfTXI8yOKMOeEIUlsAdPvCtP4h+KNX8J2NrfWENpNBJIYpBMGLBiCQRg9MKa5P4b+NfDPhvwoLPUNQEV08zyyJsYkZwo5Ax0WqHxR8baP4j0qwstJvBOqXBllwrLjClR16/eNHI3U20Hf3StYfFnxBd61Z/apYorMTK00VtAC0ig52gnnJ6fjV/x14r8c6W1tJN5Ok29yGaGGBg8ihccOxHXkcDiuc+FumLqXju0aRN8dqpuCDxhlHyn/voitv413e/xHp9muQILUv8A99t/9jVuMVNJIm7tc2/hd461XW9Xl0rVpvtH7kyxSlAGGDyGI68GvW68J+CVp5niS+uip2w2wA5/iZgP5CvdSaxqpKVkVFtrUZISEYqATjgE4ye3NeT6p8ZLjTb66sZdA2XNvIY3DXGVBHXoPpXo97r+j2E5tr3U7S3mABMcsqqcHocE9K+afFl9HqXi7VryFw0UtyxRl6FRwD+lVRgpPVBJtLQ9S8H/ABJ1rxV4sttPNpaW9pseSUICzEKPUnjkiu4vPGvhvTruW1u9Xt4riE4kRidyn0OBXj/wiudP0/xBe3uoXlvbBLYIhmkC7izc4z/uiqvxWvNOv/F63GnTwTq1uokkgYMCwJ6kcE4xVOmnPlWiEm7XPVpPih4WNzBbW1495NM6xotvEzZZiABk47kVznxY1bWtAubC603Vri3juldGhUjaCuORx3DfpXm3gS2W78caQrkBEnErFjgAIC+Se33RXU/GTWrXUtW021tLqG4S3hZ2aFwwBZgCCRxn5R+dCppTSQc11c4q68Ta/qQWG61m/nViF2mYjOT7Yr6h0+2+xada2uc+TCsec5zgAd/pXypo6TyazZLb2xuZvPUrCvBkIIO3PvXfeJviH440+7FpeW8WkyFAwRYwxKk9QxLdx2PaqqQcmlEUXbVnvAINAOa8Q8BfErW7rxHa6Xqs4u7e6fy1YoFdGPQ5HUZr25eefaueUHF2ZadyG7u4LG0lurmRYoIlLu7dFA6k1zQ+Jng4jP8Ablvj/cf/AOJrp7i2iu7d4J41kikXayOMgj0IrI/4Q/w4AM6Fp/4W6/4UlbqBnj4meDT0162/J/8ACkPxM8H/APQdt/8Avl//AImuD8fX0fhPXY7a28L6FJZzRB4nltcsSOGBIIHWuT/4TpOCfCnh0jrj7KRn9a2jSTV0Ju2hr/Ejxh/aGu202ga272otwri3dlCsGOcggc4Irjf+Ei1sg/8AE2venQTt/jX0FoWj+Etf0a11O10XT2jmQNjyFyp7qfcHIrS/4Q/w0P8AmBaf1/591/wpqrGKtbYVm9bnBfD74gaNYeGfI13WDHerMxY3BZmcHBBBAPGOPwrrf+FmeD/+g7b/APfL/wDxNVfEtp4N8L6S99e6Pp4xlYolgXdI3YKP5nsK8hbx2m87fCnh4Ak7QbUnA9M55qVBVG2kNytoz2j/AIWZ4O/6Dtv/AN8v/wDE1o6N4t0PxBcSQaVqUV1LEm91QH5VzjPIHqK8u8CXh8Xa2YJPCugx2MKF55UtDlcg7VGTjJP6A163p+iaZpZkawsLa2LgBjDGF3AdM461E4qOnUE2zSFFIAR1pagoKKKKACiiigAooooAKKKKACiiigAooooAKKKKAA9KpajptrqthNY30KzW0wCvG2cMMg4/MCrtFAHJH4aeD/8AoB2/5t/jXi/xJsNL0vxdJp+lWcdtDbwoJFQkhmYbtxyfRgPwr6Sd1VCzHAAySewr5Q8Qai2reIdQ1Bgf387OoJ+6CeB+AArehdyu2RK1ivptk+paraWUed9zOkSkdizBc/rXe/Ffwvofh2TTDpdotvJcCTzFViQQu3BwTx1NUfhNpX9o+ObeZlzHYxtcNn1xtH47mz/wE1f+NN6J/FtrbLnFvaLlfRmZif021q23USJS9255sEVmChVyTgcV9D6L8L/DFvpVul5paXF0Y1M0krMSWI+bjPHOeK8M8PWQ1HxLplkcFZrqNG+hIz+lev8AxM+IB0iJtG0ecrqL4M86HmFT2B7MePoPwqat21FBGyV2dL/wrTweP+YHb/m3+NC/DfweGDDQ7fKnI5bqPxrwf/hNvFP/AEH9Q/7/ALV7V8ONP1+LTDqPiDUryea5A8m3mkLCJOoJB/iP6Cs5xlBXbLTT2O4RAihVACgAADtVDXriW00DULmB9ssVu7o2AdrBSQea0qhuIY7m2lglGUlQo49QRg/oaxRR83L8TPF5Ck6wxzjP7hM+/wDDXuPhVU1fwppN/f28E93PaRySyNEuWYryeleK+Ifhn4g0a9kFnZS31nuzFLbqWbHYMo5BA9sV2ngzxdqvhrQU0/xB4c1lLW0UhLpLNtqpngMCBgAd8/hXRU5XFOJCbvqd34khsdP8M6ndC0tlaK1kZT5aj5tpA7euK+XMk8nJPXPrXq/j34nadrnh+XStJSc+eVE00ihVCghsAZJySB+FeYyWF3BBHdTWk62zn5ZGRlVs9MMRg96ujFpXYpPXQ+lfCejWdr4S0mKS0haQWkbOWjBJYqCeo9Sa8m+MckCeKre0t4441htFLKigDczMTkD2C/nXZ+DvilB4g1eHSJ9MNpLIpELpJuUlQTgggY4B55ry/wCIt79v8e6tICcJKIgB22KFP6g1FOMlPUba5dDU+GaeJIbq/vfDthZ3TqiwSm6cqFBJYbcMP7tYXjXUNR1LxVdvqsdvFex7YXSBiyrtHQZJPc5r1n4M2gt/B9xdsPmmumOfVVAA6+5avFtavDf67f3eWImuZHGfQsSP0xVwd5vTYl6RR6/8ELMx6Lqd4RxNchAT/srz/MV6qea4n4VWQs/ANg+MNcF52GMck4/oK7aueo7ybNErI5zX/DWgXkd1qmo6TaXM6QktJKmWIUEgZ9BXzAzBnLqAFJJUDjAPIFfTnj+9Nh4F1edWw3kFF5xksQuP1NfMWNpA9BgCt8PezuRM9d+FHhPSdX0K9vNV06G6P2jy4jMudqhVzj8Sa4PxxDY23jLUrXT7eO3toJBEsUS4UFQAePqK9t+F1p9i+Huns4x5xe4O70ZiQT+FfPurXjX+s312xy087yEn3Y804Nym2ElaKOk+HPha18Va/NbXrzLbQwGRvJfazNuUBScdMFvyqn4707T9I8X3mnaXF5drbhFxuLEttUkksc5yT+VegfA6yIt9Zvipwzxwqf8AdDMR/wCPCvMPE14NQ8U6rdg5WW7lK55+XccfpVRbdRrohNe6dF8JbM3fj61kC7lt4ZJW9uCo/VhVn4xXn2jxwYVOVtraOMj0YlmP6Mta/wADrPfqerXxAzHCkQ4/vMW6/wDABXE+Orw3/jjWZyely0ef9wBP/ZaS1qt9kG0S/wDDCyF58QNPDAlYd8xI7FVJH64r6THAFeG/BKy8zX9SvCoIht1iB9CxB/kpr3IVhXd5Fx2Kt9qNlpdv9ovrqK2h3Bd8rBVyegyawJviH4ShUl9ctsA4+Xc38gc1ra/a295oN9BdxrJA0D7lYZHCk5/Svk5cbRjOMdfUYop01O9wbaPoC61Hwr8Tnl0SL7VK8SGZLtYtoiOcZBPJz6EYIFcXffCi3sZ2S48XaXAQckTgIw+oLcVzvgm213UdQuNK0OdrVrtFW7uF4McanP3hyOp6delesaf8IfDMEI+2pcX8uPmeWZkBPfAUjH5k+9W37N2T0EtVexzvhnSZvCkjnTfH+gNDIcyQSurIxHf7+QfcEV3mo+JLGSxCab4k0KG6yAXmnVlUY5wAw5zjGaqf8Kp8F/8AQHP/AIFTf/FUf8Kp8F/9Ac/+BU3/AMVUOUW7v8hpNHAav4U/t+8N1qfxD0WeTGFBlUKg9FUPhR9Kjsfhx4aWQNqHjjTZI/4kgljUn8WYj9K9D/4VT4L/AOgP/wCTU3/xdH/CqfBf/QH/APJqb/4qq9orWT/ALeRZ0W+8HeH9OSy07VtJhgByf9MjLM3ck55NdLDKk8KSROHjYBldSCGBGQQRwRXI/wDCqfBnbSCP+3qb/wCKrrbaCO1t4reJdscSBEXPQAYA/IVjK3Qav1J6KKKQwooooAKKKKACiiigAooooAKKKKACiiigAooooAKKKaWAHegDlPiJrX9ieC76dWxNMn2eL3ZuP0GTXzQMAYPNej/F7xKuq69HpNvJut7DIkI6GY9R+AwPrmuL8PaJc+ItcttMtARJMw3tjiNf4mP0GfxwO9ddJcseZmUnd2R7D8GNFNn4futUlXEl9JhCR/AmR/6EW/IV5n8Rbz7d4/1eQYISYRD22KFI/Na+i7W3s9E0iKCLENnaQhRn+FVHJP5cmvlXULp9Q1K7u2HzTzNKc9yzE/1qaT5puQ5aKwafqFxpl7HeWcnlzxg7HABK5BGR6EZpLeC71W+WG3ilurqZ8hVBdmY8n689SfrXTeBPBLeMb64El0be0tdpkZVyzFicBfToea930Dwlo/hq38vTrUK5GHmb5pH+rdfwGB7Vc6qg7dRRi2cV4F+FkWlvHqeurHNeKcxW3BSE9cnszfoPevUQMY5z6n1qOSWOGJpZJFREGWLEAADufSuc8NeLU8T6rqaWUSnTbRljjudxzMxySQOm3A4NcspSlqzRJLQ6qmk0vauC+KPid9A8NfZrZ9t7fExIQeVXHzMPw4H1pRTbsgbsVfE/xb0zRbx7LT7ZtQuIyVkYPsiUg4I3YJYj2GPeqk/jHXdV8Carql5o8Njpz2cixyicuzsxVRhcDg7m59uK8k8M6Qde8Safpu0lZpQH7fIOWyf90EZ969m+L1wlj4GjtIcKs08cQUcDYoJ/IYWt3BRailqyU202eO+ENLTV/F2lWEiho5J1LqwyGVQWYfQhSK9l+ME62vgXyABtmuY4guMYABbj/vkCvPfg/bJP47jkY/6i2llXnv8AKv8AJjXS/HG9/daPZBurSSuvtwF/rVT1qpdhLZnH/C238/x/ZSHGy3WWZj6AIQP1IrltRuzfald3j9Z5nlbP+0xJ/nXYfD0/Y9P8U6t0+zaU0Stjozn5efXK1xMUbSzJEi7izBQoGckmtFrNsT2R61pNp450TwAl3a6jpcOmRWjXIikQmXaQWIJ24yQeOa8h2EgKvLfdX3NfQ3xEK6N8LprFCB+7htE7ZAKg/wDjoNeE6LaHUde0+zGSZ7lEx65YVFJ6NsGtUj6g8O2i2Ph3TrYLt8q2jBHvtBP65rVPSmqMdOlKelcl76mp5x8ZrwW/g6O3BIa5ukUfRcsa8DJIUkZJA6etet/HC+D3Wk2AP3Fedh6E4UZ/CvMtFtftmu6fbYyJbmNSPYsM/pmuukrQuZS1kfRkyp4e+GrIGwLXTSqn/a2YH6kV8yjJXnqf1r6J+K16lj8P7yEcG4ZLdefVgTj8BXzuTgj3ooLRvuOT6HvHw0A0b4XXOpkYLG4uiMf3QVB/JBXg5YsWYnljk/zP8zXserprsXw50nw5oujXc4nso3ublFyo3YLKO+Sc5PYHvmvPP+EE8VDpoN7xz/qjRTaTbb3CV9Ejv/gxqFra6Zrcc8ixvHtuCWOMoA2T9Af5ivJLmdru6muXBLTO0jcc5YljXeS+AtbvfC9nLa6VdW+oWaNb3EMq7TcIzsyleecBirA+3XFY+n/DvxNez7JNNksoVP7ye7URqijqTnqO/FODim3cGm0kek/BGy8rw9qF4eDcXO3/AL4GP616j3riPh3qFnPYT6XpMBOl6aVhju2bm5cgl2244GffuK7fOK5ZtuTbLSsjm/Ht7/Z/gfV7gNh/s7Ivux4A/WvmHpgdAK94+NGoi38J29mCN11crx3KqNx/pXg4DMQFG5icKvqew/E10UFaNzOb1PdvgxpSW3hifUSo868nIyRyFT5QPpnJ/GvTMYrE8J6X/YnhbTdPP3oYFDnHJYjJz75Nbdc0neTZolZC0UUUhhRRRQAUUUUAFFFFABRRRQAUUUUAFFFFABRRRQAUUUUAFFFFABRRRQAmRivN/H3xHttCtZdP0ydZtUYEFkOVtwe5PdvQfia9BurSO7tJbaUt5cqlG2sVOD1wR0rmrT4b+E7NlePR4XdejSlnP6nFVFxTuxO/Q+fdH0DV/E16Y7C2luZGYl5mHyKT1LMeK9/8DeCrXwhpx5E1/MAZ59v/AI6v+yD+Z5rqbe1htYRFBFHDGOiRqFA/AcVLj3qp1XJWWiEo2PJ/iT41ee2n8O6HHNcSvlLqaFCwUcgxggcn19sjvXkp0DWNpf8Asq9x1/1LY/lX1csSpjYAoySQoxn8qlx7mnGryKyQON9z578D+NIvAtpexXmkXsktzIrFgNgCqCAPmxzya6O7+OcZT/Q9ELN/02nAH/joNetT2lvdReXcwRTJ/dkQMPyOaxZvA3hi4k3yaHZlj6R4H5Dijng3eSCzWzPEr3xL4s+Id8umQMzRSNj7NbKViUf3nbuB3yce1e3eEPDkPhbQIdOhfzHGXlkx99zjJHt2H0rTsdLstMi8uytLe3TjKwxhc/XHX8au46VM530irIaVtxD90186/FfVjqnjaeBGzFZKIAuOjdW/U19FkZFcNc/CfwzeXU1zOl28szs7sbg8knJ7U6UlF3Ymm1ZHEfBTSTNrV/qsiHbbRCFG/wBpuW/8dC/nUXxh1+31TVbPTLNvNFkWaZ1BIEhwNuehIC846Zr1zw94a03wxYyWmmRukcjmR97bmLEY6/hWgbC1JJNtCTnOTGvX16U/arn5rBbSx84+A59R03VZdU0yMT3dsgzZEFWuYTneFPcrhWx/gah8b+J5vFmupcG0ltkhiEMcLZLgZJJb3JJ/SvpVLK2jfekESMOjKgBH44pHsLV5hM9tC0o6O0alh75xmq9sua9g5dLXPn54J/DXwwnhu4zFe67cIUiYYYQx/MCR2y3Az1DU34a+GrnWNfTUhBvtbAmYFjhZJRyig9/mAJ9ADXseo+ANB1jWZNV1OCW7nfA2SzMUUAYAAGMDvj15roLWyt7G2S3tYY4YUGFSNAqr9AKXtfda6sOXU8H+IHxBHijT4NMi0+ezaCcvOszKTuUFdoA7AnOT6VnfC/TX1Hx5YsFJjtQ1w5x93aMLn6kivZtb+Hnh3xDctdXlmUuH+/LA5jZvrjg/WtHw/wCFdJ8MQvHpdsIvMOXdiWZvTJPYelP2iUOVILO92bQG0ZNZeueIdN8O2DXepXKxIOFXq0jeir1JrVOccdaqTadaXEqSz20EsiAhHkjVioPUAkcVgij5m8R6lqfivxBc6m1lcYc7Y41iZgiL0XOME+p9TVnwta6ho3iOw1W40TUZ4LdzJsihO5jtIHXA6kH8K+mBGEAA4AGABwBTse5rb22nKloTy63Pnbxzr+v+K7qFJdIu7Szgy0UBiZmLHqSccnpx2rjTZ3CnbJbXKjof3TD+lfXe33P50hQMMEAj0PNNVrKyQON3e55Ynxr0aCJIzo2pIqgKoYxDpx3b2p3/AAu/RiMjR9R6+sX/AMVXos2j6dcAiawtZM9d8Kn+YrCvPhv4TvWZpNHgRj3iLJ+gOP0qFKn1QWfc5C5+OFiqH7LotyW7edIqjP4E1yGp+L/E/wAQr1NHtUEMUzY+zW+duP70jddo75wPavTB8IfCgbP2e465x9oOP5V0+j+G9I0CExaXYQ2wb7xQfM31J5NVzU1qlqFm92ReFtBh8NaBb6ZCQxjXLvjG9z95vz/QCtl2CKWJAUDkk4AFKo5NZ+s6RBrmlzafcyTJDLgOYZCjEA5xkdj3rJu7uyjwP4n+KIfEXiTbaSB7KyQxRuDw7E/Mw9s4APsa1Phj4EuNT1GHW9QhaPToGDwq64MzjoQP7oPfua9L0z4a+FtKlWWPTVmkU5DXDGTH0B4/SusVQqhQAFAwABjFayqpR5YolR1uxwGCaWiisS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3492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https://timgsa.baidu.com/timg?image&amp;quality=80&amp;size=b9999_10000&amp;sec=1496875394178&amp;di=9471f9895153e9f3ea16086dc3bfc0cd&amp;imgtype=0&amp;src=http%3A%2F%2Fcdns.soufunimg.com%2Fimgs%2Fviewimage%2Fnews%2F2015_03%2F19%2Fnews%2F1426758504191_000%2F450x4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940" y="2960746"/>
            <a:ext cx="1178745" cy="77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s://timgsa.baidu.com/timg?image&amp;quality=80&amp;size=b9999_10000&amp;sec=1496875469288&amp;di=23f3587942a2f0b99056f58bb58d3a89&amp;imgtype=0&amp;src=http%3A%2F%2Fwww.gxb2b.net%2Ffile%2Fupload%2F201503%2F18%2F16-13-39-63-39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81" y="3050422"/>
            <a:ext cx="1278571" cy="5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s://timgsa.baidu.com/timg?image&amp;quality=80&amp;size=b9999_10000&amp;sec=1496875600983&amp;di=2842de28e71de71900070b72f49531da&amp;imgtype=0&amp;src=http%3A%2F%2Fimgsrc.baidu.com%2Fbaike%2Fpic%2Fitem%2F9f2f070828381f30c3474873a9014c086f06f08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34" y="2933808"/>
            <a:ext cx="816973" cy="8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s0.bdstatic.com/70cFuHSh_Q1YnxGkpoWK1HF6hhy/it/u=966377160,1484966584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9" y="4264165"/>
            <a:ext cx="545358" cy="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ss0.bdstatic.com/70cFuHSh_Q1YnxGkpoWK1HF6hhy/it/u=966377160,1484966584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95" y="4264165"/>
            <a:ext cx="545358" cy="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ss0.bdstatic.com/70cFuHSh_Q1YnxGkpoWK1HF6hhy/it/u=966377160,1484966584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41" y="4264165"/>
            <a:ext cx="545358" cy="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ss0.bdstatic.com/70cFuHSh_Q1YnxGkpoWK1HF6hhy/it/u=966377160,1484966584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887" y="4264165"/>
            <a:ext cx="545358" cy="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ss0.bdstatic.com/70cFuHSh_Q1YnxGkpoWK1HF6hhy/it/u=966377160,1484966584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79" y="4264165"/>
            <a:ext cx="545358" cy="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ss0.bdstatic.com/70cFuHSh_Q1YnxGkpoWK1HF6hhy/it/u=966377160,1484966584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24" y="4264165"/>
            <a:ext cx="545358" cy="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ss0.bdstatic.com/70cFuHSh_Q1YnxGkpoWK1HF6hhy/it/u=966377160,1484966584&amp;fm=26&amp;gp=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869" y="4264165"/>
            <a:ext cx="545358" cy="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五边形 53"/>
          <p:cNvSpPr/>
          <p:nvPr/>
        </p:nvSpPr>
        <p:spPr>
          <a:xfrm>
            <a:off x="3022512" y="1615283"/>
            <a:ext cx="2016216" cy="762000"/>
          </a:xfrm>
          <a:prstGeom prst="homePlate">
            <a:avLst/>
          </a:prstGeom>
          <a:solidFill>
            <a:srgbClr val="57D7FF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五边形 61"/>
          <p:cNvSpPr/>
          <p:nvPr/>
        </p:nvSpPr>
        <p:spPr>
          <a:xfrm>
            <a:off x="1522802" y="1615283"/>
            <a:ext cx="2016000" cy="762000"/>
          </a:xfrm>
          <a:prstGeom prst="homePlate">
            <a:avLst/>
          </a:prstGeom>
          <a:solidFill>
            <a:schemeClr val="accent6">
              <a:lumMod val="25000"/>
              <a:lumOff val="7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五边形 62"/>
          <p:cNvSpPr/>
          <p:nvPr/>
        </p:nvSpPr>
        <p:spPr>
          <a:xfrm>
            <a:off x="232399" y="1615283"/>
            <a:ext cx="1711128" cy="762000"/>
          </a:xfrm>
          <a:prstGeom prst="homePlate">
            <a:avLst/>
          </a:prstGeom>
          <a:solidFill>
            <a:schemeClr val="accent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37490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2012 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14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世茂</a:t>
            </a:r>
            <a:endParaRPr lang="en-US" sz="18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971236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 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14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恒大</a:t>
            </a:r>
            <a:endParaRPr lang="en-US" altLang="zh-CN" sz="18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504982" y="1869507"/>
            <a:ext cx="1043677" cy="253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 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启动</a:t>
            </a:r>
            <a:endParaRPr lang="en-US" altLang="zh-CN" sz="14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绿地</a:t>
            </a:r>
            <a:endParaRPr lang="en-US" altLang="zh-CN" sz="18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370513" y="4192224"/>
            <a:ext cx="1440000" cy="48781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购买开放式</a:t>
            </a:r>
            <a:endParaRPr lang="en-US" altLang="zh-CN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半成品</a:t>
            </a:r>
            <a:r>
              <a:rPr lang="en-US" altLang="zh-CN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1767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75302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2.2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网批自动集成，检查凭证同步情况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管理费用类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&amp;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固定资产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54199" y="2491928"/>
            <a:ext cx="4870920" cy="2470389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①网批审批至财务相关节点，节点审批人登录网批后可以看到 “会计信息”一栏。需完善其中信息后审批通过。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②网批审批完成后，系统会自动在“收付款平台”生成记录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5069" y="1495810"/>
            <a:ext cx="11635957" cy="76157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范围：总部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\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事业部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\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项目，有预控报销、无预控报销、探亲费用报销、个人费用报销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F10931-95FC-4EED-BE5B-2CB2CD32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9" y="2041494"/>
            <a:ext cx="6847690" cy="311791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7C437A7-AA33-4C6D-B55E-E5A319E39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9" y="5606669"/>
            <a:ext cx="10077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8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C6E7BEE-78DA-43B4-9257-126D14326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5" y="2456078"/>
            <a:ext cx="7318308" cy="398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666464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2.3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网批自动集成，检查凭证同步情况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统一支出类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13361" y="4792117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301" y="1456209"/>
            <a:ext cx="12121508" cy="99544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*该类网批，保持系统原有逻辑，审批完成后，会根据付款单位，自动推送给财务会计及出纳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30680" y="2918446"/>
            <a:ext cx="4870920" cy="200875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①审批完成后，系统将自动推送付款单位对应财务会计。需完善其所有信息（业务类型、缺票信息等）后。点击“生成收付款单”后，系统会自动在“收付款平台”生成记录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D8D9791-E3F4-467C-876A-E93CA25A2103}"/>
              </a:ext>
            </a:extLst>
          </p:cNvPr>
          <p:cNvSpPr/>
          <p:nvPr/>
        </p:nvSpPr>
        <p:spPr bwMode="auto">
          <a:xfrm>
            <a:off x="969818" y="5458691"/>
            <a:ext cx="6874675" cy="75279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193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64338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2.4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网批自动集成，检查凭证同步情况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产值确认类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932" y="1300170"/>
            <a:ext cx="11635957" cy="3657849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范围：</a:t>
            </a:r>
            <a:r>
              <a:rPr lang="zh-CN" altLang="en-US" sz="2400" dirty="0">
                <a:solidFill>
                  <a:srgbClr val="0070C0"/>
                </a:solidFill>
              </a:rPr>
              <a:t>宝龙地产</a:t>
            </a:r>
            <a:r>
              <a:rPr lang="en-US" altLang="zh-CN" sz="2400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地产</a:t>
            </a:r>
            <a:r>
              <a:rPr lang="en-US" altLang="zh-CN" sz="2400" dirty="0">
                <a:solidFill>
                  <a:srgbClr val="0070C0"/>
                </a:solidFill>
              </a:rPr>
              <a:t>/05-</a:t>
            </a:r>
            <a:r>
              <a:rPr lang="zh-CN" altLang="en-US" sz="2400" dirty="0">
                <a:solidFill>
                  <a:srgbClr val="0070C0"/>
                </a:solidFill>
              </a:rPr>
              <a:t>财务管理</a:t>
            </a:r>
            <a:r>
              <a:rPr lang="en-US" altLang="zh-CN" sz="2400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付款管理</a:t>
            </a:r>
            <a:r>
              <a:rPr lang="en-US" altLang="zh-CN" sz="2400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材料设备结算款（材料设备款付款审批表、工程结算款、工程进度款、设计费）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该类网批，审批完成后，会自动推送会计，会计进入网批后出现“会计信息”，需完善其中信息，其中“分期”即为主数据中关于“成本中心”的维护，维护完成后点击“同步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”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实付信息会在“付款单平台”操作完成后，自动同步信息至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6A3F02-1D06-4B83-A792-E6C9BBE30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11" y="4912754"/>
            <a:ext cx="98488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4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59769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2.5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网批自动集成，检查凭证同步情况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税筹类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3932" y="1580830"/>
            <a:ext cx="11635957" cy="3657849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范围：</a:t>
            </a:r>
            <a:r>
              <a:rPr lang="zh-CN" altLang="en-US" sz="2400" dirty="0">
                <a:solidFill>
                  <a:srgbClr val="0070C0"/>
                </a:solidFill>
              </a:rPr>
              <a:t>宝龙地产</a:t>
            </a:r>
            <a:r>
              <a:rPr lang="en-US" altLang="zh-CN" sz="2400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地产</a:t>
            </a:r>
            <a:r>
              <a:rPr lang="en-US" altLang="zh-CN" sz="2400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新成本</a:t>
            </a:r>
            <a:r>
              <a:rPr lang="en-US" altLang="zh-CN" sz="2400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其他事物</a:t>
            </a:r>
            <a:r>
              <a:rPr lang="en-US" altLang="zh-CN" sz="2400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合同付款（Ｏ）</a:t>
            </a:r>
            <a:r>
              <a:rPr lang="en-US" altLang="zh-CN" sz="2400" u="sng" dirty="0">
                <a:solidFill>
                  <a:srgbClr val="0070C0"/>
                </a:solidFill>
              </a:rPr>
              <a:t>/</a:t>
            </a:r>
            <a:r>
              <a:rPr lang="zh-CN" altLang="en-US" sz="2400" dirty="0">
                <a:solidFill>
                  <a:srgbClr val="0070C0"/>
                </a:solidFill>
              </a:rPr>
              <a:t>设计费（工程进度款付款、工程结算款付款、营销费用支付、材料设备款付款、材料设备结算款付款）</a:t>
            </a:r>
            <a:endParaRPr lang="en-US" altLang="zh-CN" sz="2400" dirty="0">
              <a:solidFill>
                <a:srgbClr val="0070C0"/>
              </a:solidFill>
            </a:endParaRPr>
          </a:p>
          <a:p>
            <a:endParaRPr lang="en-US" altLang="zh-CN" sz="2400" u="sng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该类网批，审批完成后，会自动推送会计，会计进入网批后出现“会计信息”，需完善其中信息，其中“分期”即为主数据中关于“成本中心”的维护，维护完成后点击“同步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”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实付信息会在“付款单平台”操作完成后，自动同步信息至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FB3287-72C4-418A-BC18-ABA0D0DE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11" y="4912754"/>
            <a:ext cx="98488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49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73571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2.6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网批自动集成，检查凭证同步情况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——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招标平台保证金退款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89643" y="2520281"/>
            <a:ext cx="2962607" cy="3522468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①审批至项目出纳环节，页面出现“会计信息”一栏。需完善缺票信息后审批通过。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②网批审批完成后，系统会自动在“收付款平台”生成记录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970230" y="4288535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9000CF-E569-498A-9F7D-2DCBC80F9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29" y="2534321"/>
            <a:ext cx="8058068" cy="350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27485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3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付款单平台集成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2" y="2133073"/>
            <a:ext cx="8567967" cy="3732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E1FE23-DD44-4BFF-872E-2B0C922C7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46" y="4913907"/>
            <a:ext cx="7829550" cy="2047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12889" y="4060473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9761" y="4687176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94153" y="5850710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944439" y="2400919"/>
            <a:ext cx="3252771" cy="200875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①完善“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付款科目”、“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流出预算项目”及“业务类型”等信息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②点击“保存”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3932" y="6013248"/>
            <a:ext cx="3505946" cy="851549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③点击“生成收付款单”系统会自动在“收付款平台”生成记录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932" y="1656539"/>
            <a:ext cx="1232696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*同步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EAS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操作保持原有逻辑，该平台增加同步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功能（仅针对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财务试点上线项目）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3334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229325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4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收付款平台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5C0DDD8-900D-4D6B-A347-9C508AF8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14" y="3088265"/>
            <a:ext cx="4772025" cy="27146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BFAEC96-CD2B-4CF7-894D-D720B7BFC79A}"/>
              </a:ext>
            </a:extLst>
          </p:cNvPr>
          <p:cNvSpPr/>
          <p:nvPr/>
        </p:nvSpPr>
        <p:spPr bwMode="auto">
          <a:xfrm>
            <a:off x="3621314" y="3616037"/>
            <a:ext cx="862013" cy="4987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3C865AC-1E82-4A9D-8E86-F18950DCC995}"/>
              </a:ext>
            </a:extLst>
          </p:cNvPr>
          <p:cNvSpPr/>
          <p:nvPr/>
        </p:nvSpPr>
        <p:spPr bwMode="auto">
          <a:xfrm>
            <a:off x="4483327" y="4623956"/>
            <a:ext cx="1898073" cy="4987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22EAA2D-4E9E-4730-8061-E25682E16407}"/>
              </a:ext>
            </a:extLst>
          </p:cNvPr>
          <p:cNvSpPr/>
          <p:nvPr/>
        </p:nvSpPr>
        <p:spPr bwMode="auto">
          <a:xfrm>
            <a:off x="6381400" y="5168397"/>
            <a:ext cx="1898073" cy="33185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4510F6A-C17B-40EE-B3F5-9A1967D3660F}"/>
              </a:ext>
            </a:extLst>
          </p:cNvPr>
          <p:cNvSpPr txBox="1"/>
          <p:nvPr/>
        </p:nvSpPr>
        <p:spPr>
          <a:xfrm>
            <a:off x="3020291" y="3214255"/>
            <a:ext cx="601023" cy="40178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0792B4-62C4-4EA8-8C9A-2E8FFC86F3F5}"/>
              </a:ext>
            </a:extLst>
          </p:cNvPr>
          <p:cNvSpPr txBox="1"/>
          <p:nvPr/>
        </p:nvSpPr>
        <p:spPr>
          <a:xfrm>
            <a:off x="5706814" y="4222174"/>
            <a:ext cx="601023" cy="40178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9C73933-5285-4533-8398-0798107ED0D3}"/>
              </a:ext>
            </a:extLst>
          </p:cNvPr>
          <p:cNvSpPr txBox="1"/>
          <p:nvPr/>
        </p:nvSpPr>
        <p:spPr>
          <a:xfrm>
            <a:off x="8393339" y="5122720"/>
            <a:ext cx="601023" cy="40178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0F3B2F-F0F3-4805-85D6-10FE8B873965}"/>
              </a:ext>
            </a:extLst>
          </p:cNvPr>
          <p:cNvSpPr/>
          <p:nvPr/>
        </p:nvSpPr>
        <p:spPr>
          <a:xfrm>
            <a:off x="323932" y="1656539"/>
            <a:ext cx="646202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路径：新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平台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财务系统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财务收付款单平台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3525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229325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4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收付款平台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68D1E7A-F28A-48E3-B55E-0C5767E90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41" y="3134992"/>
            <a:ext cx="11915775" cy="37909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EDA3F6C-1DFC-4CC8-B9BB-07033FEB959C}"/>
              </a:ext>
            </a:extLst>
          </p:cNvPr>
          <p:cNvSpPr txBox="1"/>
          <p:nvPr/>
        </p:nvSpPr>
        <p:spPr>
          <a:xfrm>
            <a:off x="244929" y="4113071"/>
            <a:ext cx="601023" cy="40178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80E16A-369C-4FAC-A436-47B859991BA8}"/>
              </a:ext>
            </a:extLst>
          </p:cNvPr>
          <p:cNvSpPr txBox="1"/>
          <p:nvPr/>
        </p:nvSpPr>
        <p:spPr>
          <a:xfrm>
            <a:off x="11317905" y="3972799"/>
            <a:ext cx="601023" cy="40178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95B193-76B1-4300-A09A-9B7A2A201AF0}"/>
              </a:ext>
            </a:extLst>
          </p:cNvPr>
          <p:cNvSpPr/>
          <p:nvPr/>
        </p:nvSpPr>
        <p:spPr>
          <a:xfrm>
            <a:off x="656277" y="1448323"/>
            <a:ext cx="5109091" cy="1458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④完善现金流科目等信息后点击保存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⑤进行“支付”操作（出纳权限）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1136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日常业务操作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2293256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4 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收付款平台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695B193-76B1-4300-A09A-9B7A2A201AF0}"/>
              </a:ext>
            </a:extLst>
          </p:cNvPr>
          <p:cNvSpPr/>
          <p:nvPr/>
        </p:nvSpPr>
        <p:spPr>
          <a:xfrm>
            <a:off x="656277" y="1448323"/>
            <a:ext cx="6575796" cy="71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⑦需要同步凭证时，点击“同步”按钮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474B45-3E34-41C5-A721-012216802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32" y="2533650"/>
            <a:ext cx="11877675" cy="2133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1B6969-C661-4965-85A4-96CC7DAE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69" y="4885802"/>
            <a:ext cx="5267325" cy="173355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D1F2AF-3B49-4BFB-AB45-05E0D8A91481}"/>
              </a:ext>
            </a:extLst>
          </p:cNvPr>
          <p:cNvSpPr/>
          <p:nvPr/>
        </p:nvSpPr>
        <p:spPr>
          <a:xfrm>
            <a:off x="323932" y="5070956"/>
            <a:ext cx="6575796" cy="71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⑧在弹出框中维护信息，点击同步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6438B75-B916-4AB6-808B-A39103E59F70}"/>
              </a:ext>
            </a:extLst>
          </p:cNvPr>
          <p:cNvSpPr txBox="1"/>
          <p:nvPr/>
        </p:nvSpPr>
        <p:spPr>
          <a:xfrm>
            <a:off x="11530094" y="2975272"/>
            <a:ext cx="601023" cy="40178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⑦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981957-0DBB-4A2E-A6F6-40AC0700FB1E}"/>
              </a:ext>
            </a:extLst>
          </p:cNvPr>
          <p:cNvSpPr txBox="1"/>
          <p:nvPr/>
        </p:nvSpPr>
        <p:spPr>
          <a:xfrm>
            <a:off x="7282026" y="6219911"/>
            <a:ext cx="601023" cy="40178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⑧</a:t>
            </a:r>
          </a:p>
        </p:txBody>
      </p:sp>
    </p:spTree>
    <p:extLst>
      <p:ext uri="{BB962C8B-B14F-4D97-AF65-F5344CB8AC3E}">
        <p14:creationId xmlns:p14="http://schemas.microsoft.com/office/powerpoint/2010/main" val="18390509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1103376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凭证记录查询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&amp;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重传</a:t>
            </a:r>
            <a:r>
              <a:rPr lang="en-US" altLang="zh-CN" sz="4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&amp;</a:t>
            </a:r>
            <a:r>
              <a:rPr lang="zh-CN" altLang="en-US" sz="4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冲销</a:t>
            </a:r>
            <a:endParaRPr lang="en-US" altLang="zh-CN" sz="4400" dirty="0"/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4302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125125" y="3444675"/>
            <a:ext cx="478269" cy="174861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新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代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字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化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管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理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</a:t>
            </a:r>
            <a:endParaRPr lang="en-US" altLang="zh-CN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台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89655" y="2943768"/>
            <a:ext cx="4860879" cy="27504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信息化规划目标：打造宝龙新一代数字化管理平台</a:t>
            </a:r>
            <a:br>
              <a:rPr lang="en-US" altLang="zh-CN" sz="2800" dirty="0"/>
            </a:br>
            <a:r>
              <a:rPr lang="en-US" altLang="zh-CN" sz="2000" dirty="0"/>
              <a:t>——</a:t>
            </a:r>
            <a:r>
              <a:rPr lang="zh-CN" altLang="en-US" sz="2000" dirty="0"/>
              <a:t>分三个阶段，打造两个平台</a:t>
            </a:r>
            <a:endParaRPr lang="zh-CN" altLang="en-US" sz="2000" dirty="0">
              <a:effectLst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795988" y="3058982"/>
            <a:ext cx="2520000" cy="2520000"/>
          </a:xfrm>
          <a:prstGeom prst="ellipse">
            <a:avLst/>
          </a:prstGeom>
          <a:solidFill>
            <a:srgbClr val="57D7FF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数字化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统一业务分析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0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46488" y="5061370"/>
            <a:ext cx="1776594" cy="1938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启动财务业务一体化</a:t>
            </a:r>
            <a:endParaRPr lang="en-US" altLang="zh-CN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altLang="zh-CN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SAP</a:t>
            </a:r>
            <a:r>
              <a:rPr lang="zh-CN" altLang="en-US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财务为中心，重构业务、打通数据</a:t>
            </a:r>
            <a:endParaRPr lang="en-US" altLang="zh-CN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altLang="zh-CN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建立“核心业务统一管理平台 </a:t>
            </a:r>
            <a:r>
              <a:rPr lang="en-US" altLang="zh-CN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1.0</a:t>
            </a:r>
            <a:r>
              <a:rPr lang="zh-CN" altLang="en-US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zh-CN" altLang="en-US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 bwMode="auto">
          <a:xfrm>
            <a:off x="725141" y="2621600"/>
            <a:ext cx="4725393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矩形 29"/>
          <p:cNvSpPr/>
          <p:nvPr/>
        </p:nvSpPr>
        <p:spPr>
          <a:xfrm>
            <a:off x="2361696" y="2397482"/>
            <a:ext cx="1452282" cy="44823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五年目标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 bwMode="auto">
          <a:xfrm>
            <a:off x="6546488" y="2621600"/>
            <a:ext cx="5760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矩形 33"/>
          <p:cNvSpPr/>
          <p:nvPr/>
        </p:nvSpPr>
        <p:spPr>
          <a:xfrm>
            <a:off x="8700347" y="2397482"/>
            <a:ext cx="1452282" cy="44823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三个阶段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526555" y="5061370"/>
            <a:ext cx="1776594" cy="1938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优化、提升管理自动化水平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搭建自主式分析引擎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建立“核心数据统一分析平台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1.0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 rot="10800000" flipV="1">
            <a:off x="589655" y="1103122"/>
            <a:ext cx="117290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0541731" y="5061370"/>
            <a:ext cx="1776594" cy="19380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rgbClr val="FF2980"/>
                </a:solidFill>
                <a:latin typeface="微软雅黑" pitchFamily="34" charset="-122"/>
                <a:ea typeface="微软雅黑" pitchFamily="34" charset="-122"/>
              </a:rPr>
              <a:t>不断升级、匹配多平台端的科技手段创新，实现全域、全载体环境下的全面成熟应用</a:t>
            </a:r>
            <a:endParaRPr lang="en-US" altLang="zh-CN" dirty="0">
              <a:solidFill>
                <a:srgbClr val="FF298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endParaRPr lang="en-US" altLang="zh-CN" dirty="0">
              <a:solidFill>
                <a:srgbClr val="FF298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00000"/>
              </a:lnSpc>
              <a:buFont typeface="Arial" pitchFamily="34" charset="0"/>
              <a:buChar char="•"/>
            </a:pPr>
            <a:r>
              <a:rPr lang="zh-CN" altLang="en-US" dirty="0">
                <a:solidFill>
                  <a:srgbClr val="FF2980"/>
                </a:solidFill>
                <a:latin typeface="微软雅黑" pitchFamily="34" charset="-122"/>
                <a:ea typeface="微软雅黑" pitchFamily="34" charset="-122"/>
              </a:rPr>
              <a:t>信息化成为宝龙的核心管理优势</a:t>
            </a:r>
          </a:p>
        </p:txBody>
      </p:sp>
      <p:sp>
        <p:nvSpPr>
          <p:cNvPr id="52" name="矩形 51"/>
          <p:cNvSpPr/>
          <p:nvPr/>
        </p:nvSpPr>
        <p:spPr>
          <a:xfrm>
            <a:off x="632131" y="878082"/>
            <a:ext cx="11936203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建立以</a:t>
            </a:r>
            <a:r>
              <a:rPr lang="zh-CN" altLang="en-US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云端、大数据、移动化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为特征，覆盖</a:t>
            </a:r>
            <a:r>
              <a:rPr lang="zh-CN" altLang="en-US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en-US" altLang="zh-CN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投资</a:t>
            </a:r>
            <a:r>
              <a:rPr lang="en-US" altLang="zh-CN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r>
              <a:rPr lang="en-US" altLang="zh-CN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商业</a:t>
            </a:r>
            <a:r>
              <a:rPr lang="en-US" altLang="zh-CN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800" dirty="0">
                <a:solidFill>
                  <a:schemeClr val="accent2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资管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全链条的、先进的：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914785" lvl="1" indent="-342900">
              <a:lnSpc>
                <a:spcPct val="150000"/>
              </a:lnSpc>
              <a:buFont typeface="微软雅黑" pitchFamily="34" charset="-122"/>
              <a:buChar char="①"/>
            </a:pPr>
            <a:r>
              <a:rPr lang="zh-CN" altLang="en-US" sz="18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数字化统一业务管理平台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914785" lvl="1" indent="-342900">
              <a:lnSpc>
                <a:spcPct val="150000"/>
              </a:lnSpc>
              <a:buFont typeface="微软雅黑" pitchFamily="34" charset="-122"/>
              <a:buChar char="②"/>
            </a:pPr>
            <a:r>
              <a:rPr lang="zh-CN" altLang="en-US" sz="18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数字化统一业务分析平台</a:t>
            </a:r>
            <a:endParaRPr lang="en-US" altLang="zh-CN" sz="18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46488" y="3184410"/>
            <a:ext cx="1800000" cy="4584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526555" y="3184410"/>
            <a:ext cx="1800000" cy="4584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541731" y="3184410"/>
            <a:ext cx="1800000" cy="4584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rgbClr val="FF2980"/>
                </a:solidFill>
                <a:latin typeface="微软雅黑" pitchFamily="34" charset="-122"/>
                <a:ea typeface="微软雅黑" pitchFamily="34" charset="-122"/>
              </a:rPr>
              <a:t>2019-2020</a:t>
            </a:r>
            <a:endParaRPr lang="en-US" sz="1800" dirty="0">
              <a:solidFill>
                <a:srgbClr val="FF2980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 bwMode="auto">
          <a:xfrm>
            <a:off x="8430670" y="2633987"/>
            <a:ext cx="0" cy="410303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接连接符 56"/>
          <p:cNvCxnSpPr/>
          <p:nvPr/>
        </p:nvCxnSpPr>
        <p:spPr bwMode="auto">
          <a:xfrm>
            <a:off x="10422440" y="2633987"/>
            <a:ext cx="0" cy="4103034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 bwMode="auto">
          <a:xfrm>
            <a:off x="6546488" y="4975360"/>
            <a:ext cx="5760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2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接连接符 59"/>
          <p:cNvCxnSpPr/>
          <p:nvPr/>
        </p:nvCxnSpPr>
        <p:spPr bwMode="auto">
          <a:xfrm>
            <a:off x="6546488" y="3608191"/>
            <a:ext cx="5760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椭圆 60"/>
          <p:cNvSpPr/>
          <p:nvPr/>
        </p:nvSpPr>
        <p:spPr>
          <a:xfrm>
            <a:off x="725141" y="3058982"/>
            <a:ext cx="2520000" cy="2520000"/>
          </a:xfrm>
          <a:prstGeom prst="ellipse">
            <a:avLst/>
          </a:prstGeom>
          <a:solidFill>
            <a:schemeClr val="accent6">
              <a:lumMod val="25000"/>
              <a:lumOff val="75000"/>
              <a:alpha val="5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①</a:t>
            </a:r>
            <a:endParaRPr lang="en-US" altLang="zh-CN" sz="20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数字化</a:t>
            </a:r>
            <a:endParaRPr lang="en-US" altLang="zh-CN" sz="20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统一业务管理</a:t>
            </a:r>
            <a:endParaRPr lang="en-US" altLang="zh-CN" sz="2000" dirty="0">
              <a:solidFill>
                <a:schemeClr val="accent6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000" dirty="0">
              <a:solidFill>
                <a:schemeClr val="accent6">
                  <a:lumMod val="75000"/>
                  <a:lumOff val="2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7462302" y="3715914"/>
            <a:ext cx="1800000" cy="52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  <a:prstDash val="dash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数字化统一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业务管理平台  </a:t>
            </a:r>
            <a:r>
              <a:rPr lang="en-US" altLang="zh-CN" sz="1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1.0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8514852" y="4345637"/>
            <a:ext cx="1800000" cy="522000"/>
          </a:xfrm>
          <a:prstGeom prst="roundRect">
            <a:avLst>
              <a:gd name="adj" fmla="val 50000"/>
            </a:avLst>
          </a:prstGeom>
          <a:solidFill>
            <a:srgbClr val="57D7FF"/>
          </a:solidFill>
          <a:ln>
            <a:noFill/>
            <a:prstDash val="dash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 数字化统一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业务分析平台  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0561589" y="4345637"/>
            <a:ext cx="1800000" cy="522000"/>
          </a:xfrm>
          <a:prstGeom prst="roundRect">
            <a:avLst>
              <a:gd name="adj" fmla="val 50000"/>
            </a:avLst>
          </a:prstGeom>
          <a:solidFill>
            <a:srgbClr val="57D7FF"/>
          </a:solidFill>
          <a:ln>
            <a:noFill/>
            <a:prstDash val="dash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② 数字化统一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业务分析平台  </a:t>
            </a:r>
            <a:r>
              <a:rPr lang="en-US" altLang="zh-CN" sz="1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9630028" y="3715914"/>
            <a:ext cx="1800000" cy="522000"/>
          </a:xfrm>
          <a:prstGeom prst="roundRect">
            <a:avLst>
              <a:gd name="adj" fmla="val 50000"/>
            </a:avLst>
          </a:prstGeom>
          <a:solidFill>
            <a:schemeClr val="accent2">
              <a:lumMod val="10000"/>
              <a:lumOff val="90000"/>
            </a:schemeClr>
          </a:solidFill>
          <a:ln>
            <a:noFill/>
            <a:prstDash val="dash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① </a:t>
            </a: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数字化统一</a:t>
            </a:r>
            <a:endParaRPr lang="en-US" altLang="zh-CN" sz="14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业务管理平台  </a:t>
            </a:r>
            <a:r>
              <a:rPr lang="en-US" altLang="zh-CN" sz="1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2.0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266488" y="2842148"/>
            <a:ext cx="360000" cy="36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启</a:t>
            </a:r>
          </a:p>
        </p:txBody>
      </p:sp>
      <p:sp>
        <p:nvSpPr>
          <p:cNvPr id="36" name="椭圆 35"/>
          <p:cNvSpPr/>
          <p:nvPr/>
        </p:nvSpPr>
        <p:spPr>
          <a:xfrm>
            <a:off x="9246555" y="2842148"/>
            <a:ext cx="360000" cy="36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深</a:t>
            </a:r>
            <a:endParaRPr lang="zh-CN" altLang="en-US" sz="16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1261731" y="2842148"/>
            <a:ext cx="360000" cy="3600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扩</a:t>
            </a:r>
            <a:endParaRPr lang="zh-CN" altLang="en-US" sz="16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265141" y="5710783"/>
            <a:ext cx="1440000" cy="1440000"/>
          </a:xfrm>
          <a:prstGeom prst="ellipse">
            <a:avLst/>
          </a:prstGeom>
          <a:solidFill>
            <a:srgbClr val="C00000">
              <a:alpha val="50000"/>
            </a:srgb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SAP</a:t>
            </a:r>
          </a:p>
          <a:p>
            <a:pPr algn="ctr">
              <a:lnSpc>
                <a:spcPct val="100000"/>
              </a:lnSpc>
            </a:pPr>
            <a:r>
              <a:rPr lang="zh-CN" altLang="en-US" sz="2400" dirty="0"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项目</a:t>
            </a:r>
            <a:endParaRPr lang="en-US" altLang="zh-CN" sz="24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一期</a:t>
            </a:r>
            <a:endParaRPr lang="zh-CN" altLang="en-US" sz="2400" dirty="0">
              <a:solidFill>
                <a:schemeClr val="bg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Down Arrow 2"/>
          <p:cNvSpPr/>
          <p:nvPr/>
        </p:nvSpPr>
        <p:spPr bwMode="auto">
          <a:xfrm flipV="1">
            <a:off x="1688855" y="5226846"/>
            <a:ext cx="592569" cy="674319"/>
          </a:xfrm>
          <a:prstGeom prst="downArrow">
            <a:avLst/>
          </a:prstGeom>
          <a:solidFill>
            <a:srgbClr val="C00000">
              <a:alpha val="50000"/>
            </a:srgb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sz="24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2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0" y="2602089"/>
            <a:ext cx="9935468" cy="436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凭证记录查询</a:t>
            </a:r>
            <a:r>
              <a:rPr lang="en-US" altLang="zh-CN" dirty="0"/>
              <a:t>&amp;</a:t>
            </a:r>
            <a:r>
              <a:rPr lang="zh-CN" altLang="en-US" dirty="0"/>
              <a:t>重传</a:t>
            </a:r>
            <a:r>
              <a:rPr lang="en-US" altLang="zh-CN" dirty="0"/>
              <a:t>&amp;</a:t>
            </a:r>
            <a:r>
              <a:rPr lang="zh-CN" altLang="en-US" dirty="0"/>
              <a:t>冲销</a:t>
            </a:r>
          </a:p>
        </p:txBody>
      </p:sp>
      <p:sp>
        <p:nvSpPr>
          <p:cNvPr id="3" name="矩形 2"/>
          <p:cNvSpPr/>
          <p:nvPr/>
        </p:nvSpPr>
        <p:spPr>
          <a:xfrm>
            <a:off x="323932" y="989415"/>
            <a:ext cx="29552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凭证记录查询</a:t>
            </a:r>
            <a:r>
              <a:rPr lang="en-US" altLang="zh-CN" sz="1800" dirty="0">
                <a:latin typeface="微软雅黑 Light" pitchFamily="34" charset="-122"/>
                <a:ea typeface="微软雅黑 Light" pitchFamily="34" charset="-122"/>
              </a:rPr>
              <a:t>&amp;</a:t>
            </a:r>
            <a:r>
              <a:rPr lang="zh-CN" altLang="en-US" sz="1800" dirty="0">
                <a:latin typeface="微软雅黑 Light" pitchFamily="34" charset="-122"/>
                <a:ea typeface="微软雅黑 Light" pitchFamily="34" charset="-122"/>
              </a:rPr>
              <a:t>重传</a:t>
            </a:r>
            <a:endParaRPr lang="en-US" altLang="zh-CN" sz="1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051584" y="4276813"/>
            <a:ext cx="1227643" cy="235271"/>
          </a:xfrm>
          <a:prstGeom prst="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auto">
          <a:xfrm>
            <a:off x="9712501" y="3169334"/>
            <a:ext cx="755374" cy="276765"/>
          </a:xfrm>
          <a:prstGeom prst="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auto">
          <a:xfrm>
            <a:off x="8900856" y="4742965"/>
            <a:ext cx="481448" cy="276765"/>
          </a:xfrm>
          <a:prstGeom prst="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1034407" y="3434271"/>
            <a:ext cx="755374" cy="276765"/>
          </a:xfrm>
          <a:prstGeom prst="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5879" y="3272829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417381" y="4159390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009904" y="3028061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40507" y="4452866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0680" y="1511185"/>
            <a:ext cx="3852381" cy="1151309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①“财务系统”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凭证重传</a:t>
            </a:r>
            <a:r>
              <a:rPr lang="en-US" altLang="zh-CN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&amp;</a:t>
            </a: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冲销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90767" y="1497246"/>
            <a:ext cx="6284155" cy="1151309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③高级搜索，查询凭证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④失败的凭证可以点击“重发”，进行重传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7" name="文本框 13"/>
          <p:cNvSpPr txBox="1"/>
          <p:nvPr/>
        </p:nvSpPr>
        <p:spPr>
          <a:xfrm>
            <a:off x="8110029" y="1346484"/>
            <a:ext cx="6284155" cy="838832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⑤成功的凭证可以点击“冲销”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8784617" y="6686743"/>
            <a:ext cx="755374" cy="276765"/>
          </a:xfrm>
          <a:prstGeom prst="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0"/>
          <p:cNvSpPr txBox="1"/>
          <p:nvPr/>
        </p:nvSpPr>
        <p:spPr>
          <a:xfrm>
            <a:off x="8082020" y="6545470"/>
            <a:ext cx="744801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4141077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887984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4400" dirty="0"/>
              <a:t>操作常见问题</a:t>
            </a:r>
            <a:endParaRPr lang="en-US" altLang="zh-CN" sz="4400" dirty="0"/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0596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F953AC1-852D-487B-BB54-933EA3B2E429}"/>
              </a:ext>
            </a:extLst>
          </p:cNvPr>
          <p:cNvSpPr/>
          <p:nvPr/>
        </p:nvSpPr>
        <p:spPr bwMode="auto">
          <a:xfrm>
            <a:off x="1149790" y="3103319"/>
            <a:ext cx="9995026" cy="181444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3FAABB4-7F15-4D15-ADEB-4AF69D68F3D2}"/>
              </a:ext>
            </a:extLst>
          </p:cNvPr>
          <p:cNvSpPr/>
          <p:nvPr/>
        </p:nvSpPr>
        <p:spPr bwMode="auto">
          <a:xfrm>
            <a:off x="1149790" y="1294642"/>
            <a:ext cx="9995026" cy="181444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0504838-4366-413E-956E-24C8FFA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、固定资产卡片新建流程（仅地产板块）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35125E4-31A2-4F98-862D-49B421E45B7B}"/>
              </a:ext>
            </a:extLst>
          </p:cNvPr>
          <p:cNvSpPr/>
          <p:nvPr/>
        </p:nvSpPr>
        <p:spPr bwMode="auto">
          <a:xfrm>
            <a:off x="1731146" y="1642369"/>
            <a:ext cx="2334827" cy="967666"/>
          </a:xfrm>
          <a:prstGeom prst="ellipse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/>
              <a:t>固定资产采购单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2C918E-5291-469C-8A86-81465B7EB2C9}"/>
              </a:ext>
            </a:extLst>
          </p:cNvPr>
          <p:cNvSpPr txBox="1"/>
          <p:nvPr/>
        </p:nvSpPr>
        <p:spPr>
          <a:xfrm>
            <a:off x="5004127" y="4155181"/>
            <a:ext cx="1704831" cy="87137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同步资产卡片（不含金额）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F01EE94-6C08-4E82-83FC-6D4D0676B3D0}"/>
              </a:ext>
            </a:extLst>
          </p:cNvPr>
          <p:cNvCxnSpPr>
            <a:cxnSpLocks/>
          </p:cNvCxnSpPr>
          <p:nvPr/>
        </p:nvCxnSpPr>
        <p:spPr bwMode="auto">
          <a:xfrm>
            <a:off x="5749710" y="2546661"/>
            <a:ext cx="10962" cy="16392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2A82882C-0E19-4204-88E9-03DB15DC2979}"/>
              </a:ext>
            </a:extLst>
          </p:cNvPr>
          <p:cNvSpPr/>
          <p:nvPr/>
        </p:nvSpPr>
        <p:spPr bwMode="auto">
          <a:xfrm>
            <a:off x="4560137" y="1642369"/>
            <a:ext cx="2334827" cy="967666"/>
          </a:xfrm>
          <a:prstGeom prst="ellipse">
            <a:avLst/>
          </a:prstGeom>
          <a:solidFill>
            <a:srgbClr val="00CC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/>
              <a:t>固定资产入库单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10105E2-53CF-466E-8832-EDB1B543C755}"/>
              </a:ext>
            </a:extLst>
          </p:cNvPr>
          <p:cNvCxnSpPr>
            <a:cxnSpLocks/>
            <a:stCxn id="22" idx="4"/>
          </p:cNvCxnSpPr>
          <p:nvPr/>
        </p:nvCxnSpPr>
        <p:spPr bwMode="auto">
          <a:xfrm>
            <a:off x="8622785" y="2613857"/>
            <a:ext cx="0" cy="161730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6C293471-0181-4342-B837-F9CCC5202CA3}"/>
              </a:ext>
            </a:extLst>
          </p:cNvPr>
          <p:cNvCxnSpPr>
            <a:stCxn id="3" idx="6"/>
            <a:endCxn id="11" idx="2"/>
          </p:cNvCxnSpPr>
          <p:nvPr/>
        </p:nvCxnSpPr>
        <p:spPr bwMode="auto">
          <a:xfrm>
            <a:off x="4065973" y="2126202"/>
            <a:ext cx="494164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7FB16DF7-F43A-42DE-BFBD-F111252B8C92}"/>
              </a:ext>
            </a:extLst>
          </p:cNvPr>
          <p:cNvSpPr/>
          <p:nvPr/>
        </p:nvSpPr>
        <p:spPr>
          <a:xfrm>
            <a:off x="1651579" y="5304901"/>
            <a:ext cx="7067961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注：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1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、入库单中的“收款人”，同报销单中的“收款人”。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en-US" altLang="zh-CN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2</a:t>
            </a:r>
            <a:r>
              <a:rPr lang="zh-CN" altLang="en-US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、固定资产建立过程中不允许代付，如为其他公司进行代付，需走资产调拨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57FED25-4E37-4635-A002-960BE6860A92}"/>
              </a:ext>
            </a:extLst>
          </p:cNvPr>
          <p:cNvSpPr/>
          <p:nvPr/>
        </p:nvSpPr>
        <p:spPr bwMode="auto">
          <a:xfrm>
            <a:off x="7455371" y="1646191"/>
            <a:ext cx="2334827" cy="967666"/>
          </a:xfrm>
          <a:prstGeom prst="ellipse">
            <a:avLst/>
          </a:prstGeom>
          <a:solidFill>
            <a:srgbClr val="FFC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/>
              <a:t>有预控费用报销单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09F3A22-95FC-460A-9005-F50704F70C49}"/>
              </a:ext>
            </a:extLst>
          </p:cNvPr>
          <p:cNvSpPr txBox="1"/>
          <p:nvPr/>
        </p:nvSpPr>
        <p:spPr>
          <a:xfrm>
            <a:off x="7954049" y="4149945"/>
            <a:ext cx="1939482" cy="87137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同步资产卡片金额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45A0AFB-6D06-4427-A0D9-06838942FDCE}"/>
              </a:ext>
            </a:extLst>
          </p:cNvPr>
          <p:cNvCxnSpPr>
            <a:cxnSpLocks/>
            <a:stCxn id="11" idx="6"/>
            <a:endCxn id="22" idx="2"/>
          </p:cNvCxnSpPr>
          <p:nvPr/>
        </p:nvCxnSpPr>
        <p:spPr bwMode="auto">
          <a:xfrm>
            <a:off x="6894964" y="2126202"/>
            <a:ext cx="560407" cy="3822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7C8C5864-A40D-4315-92B2-5B77BA40CA8C}"/>
              </a:ext>
            </a:extLst>
          </p:cNvPr>
          <p:cNvSpPr txBox="1"/>
          <p:nvPr/>
        </p:nvSpPr>
        <p:spPr>
          <a:xfrm>
            <a:off x="10167039" y="1901228"/>
            <a:ext cx="724277" cy="3802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endParaRPr lang="zh-CN" altLang="en-US" sz="17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397E06-1939-4BE8-BB3D-4CA18082D2BC}"/>
              </a:ext>
            </a:extLst>
          </p:cNvPr>
          <p:cNvSpPr txBox="1"/>
          <p:nvPr/>
        </p:nvSpPr>
        <p:spPr>
          <a:xfrm>
            <a:off x="10249574" y="3776533"/>
            <a:ext cx="724277" cy="3802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endParaRPr lang="zh-CN" altLang="en-US" sz="17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5051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04838-4366-413E-956E-24C8FFA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、主数据录入审核的权限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869180F-3B64-4D85-8CA8-494AA12CD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07634"/>
              </p:ext>
            </p:extLst>
          </p:nvPr>
        </p:nvGraphicFramePr>
        <p:xfrm>
          <a:off x="1413161" y="1659292"/>
          <a:ext cx="8839200" cy="379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520">
                  <a:extLst>
                    <a:ext uri="{9D8B030D-6E8A-4147-A177-3AD203B41FA5}">
                      <a16:colId xmlns:a16="http://schemas.microsoft.com/office/drawing/2014/main" val="1193626095"/>
                    </a:ext>
                  </a:extLst>
                </a:gridCol>
                <a:gridCol w="2576492">
                  <a:extLst>
                    <a:ext uri="{9D8B030D-6E8A-4147-A177-3AD203B41FA5}">
                      <a16:colId xmlns:a16="http://schemas.microsoft.com/office/drawing/2014/main" val="1449362584"/>
                    </a:ext>
                  </a:extLst>
                </a:gridCol>
                <a:gridCol w="2750188">
                  <a:extLst>
                    <a:ext uri="{9D8B030D-6E8A-4147-A177-3AD203B41FA5}">
                      <a16:colId xmlns:a16="http://schemas.microsoft.com/office/drawing/2014/main" val="4108923605"/>
                    </a:ext>
                  </a:extLst>
                </a:gridCol>
              </a:tblGrid>
              <a:tr h="63202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新增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审核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043959"/>
                  </a:ext>
                </a:extLst>
              </a:tr>
              <a:tr h="632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成本中心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项目会计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出纳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总部财务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936683"/>
                  </a:ext>
                </a:extLst>
              </a:tr>
              <a:tr h="632027">
                <a:tc>
                  <a:txBody>
                    <a:bodyPr/>
                    <a:lstStyle/>
                    <a:p>
                      <a:pPr marL="0" marR="0" lvl="0" indent="0" algn="ctr" defTabSz="1143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总账科目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货币类科目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143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项目会计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出纳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项目财务负责人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4646862"/>
                  </a:ext>
                </a:extLst>
              </a:tr>
              <a:tr h="632027">
                <a:tc>
                  <a:txBody>
                    <a:bodyPr/>
                    <a:lstStyle/>
                    <a:p>
                      <a:pPr marL="0" marR="0" lvl="0" indent="0" algn="ctr" defTabSz="1143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总账科目</a:t>
                      </a:r>
                      <a:r>
                        <a:rPr lang="en-US" altLang="zh-CN" dirty="0"/>
                        <a:t>-</a:t>
                      </a:r>
                      <a:r>
                        <a:rPr lang="zh-CN" altLang="en-US" dirty="0"/>
                        <a:t>非货币类科目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1143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总部财务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937372"/>
                  </a:ext>
                </a:extLst>
              </a:tr>
              <a:tr h="632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供应商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143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项目会计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出纳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项目财务负责人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08768"/>
                  </a:ext>
                </a:extLst>
              </a:tr>
              <a:tr h="63202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客户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1437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项目会计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出纳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项目财务负责人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1978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86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04838-4366-413E-956E-24C8FFA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、管理费用核心字段（仅地产板块）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7240B1-D12D-467E-9818-5581ABBB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4" y="2026640"/>
            <a:ext cx="9925329" cy="3846658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9BBD5D4A-4114-49D1-B67B-9E3A997795E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57893" y="1495314"/>
            <a:ext cx="500228" cy="10004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3D1E06F-544B-4927-9105-9BABED04864E}"/>
              </a:ext>
            </a:extLst>
          </p:cNvPr>
          <p:cNvSpPr txBox="1"/>
          <p:nvPr/>
        </p:nvSpPr>
        <p:spPr>
          <a:xfrm>
            <a:off x="451820" y="779131"/>
            <a:ext cx="4012603" cy="78009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根据该公司找到对应公司代码，进行同步，即仅同步主数据中存在的公司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AAEEF34-2FAF-43E0-BFBC-3747B82667D4}"/>
              </a:ext>
            </a:extLst>
          </p:cNvPr>
          <p:cNvCxnSpPr>
            <a:cxnSpLocks/>
          </p:cNvCxnSpPr>
          <p:nvPr/>
        </p:nvCxnSpPr>
        <p:spPr bwMode="auto">
          <a:xfrm flipV="1">
            <a:off x="2208007" y="1710468"/>
            <a:ext cx="2546874" cy="22395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1EB9436B-40C1-42ED-AFFA-2575F4BF693B}"/>
              </a:ext>
            </a:extLst>
          </p:cNvPr>
          <p:cNvSpPr txBox="1"/>
          <p:nvPr/>
        </p:nvSpPr>
        <p:spPr>
          <a:xfrm>
            <a:off x="4588135" y="829896"/>
            <a:ext cx="4136317" cy="78009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该字段作为成本中心，需在主数据成本中心中维护好。如果该字段为中心</a:t>
            </a:r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项目，则按其某一个管理类成本中心作为同步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A52190F-95B9-4ACC-8498-B984225CDA96}"/>
              </a:ext>
            </a:extLst>
          </p:cNvPr>
          <p:cNvCxnSpPr>
            <a:cxnSpLocks/>
          </p:cNvCxnSpPr>
          <p:nvPr/>
        </p:nvCxnSpPr>
        <p:spPr bwMode="auto">
          <a:xfrm flipV="1">
            <a:off x="3211158" y="1609994"/>
            <a:ext cx="5728447" cy="246019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3D8677BC-3F97-4CE1-B459-8DC9EA11A49D}"/>
              </a:ext>
            </a:extLst>
          </p:cNvPr>
          <p:cNvSpPr txBox="1"/>
          <p:nvPr/>
        </p:nvSpPr>
        <p:spPr>
          <a:xfrm>
            <a:off x="8745969" y="883686"/>
            <a:ext cx="3399416" cy="78009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开支内容</a:t>
            </a:r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/</a:t>
            </a:r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费用名称，找到成本中心类型对应的科目编码进行传递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99016D2-4D21-4115-A182-059E8BEFB0C1}"/>
              </a:ext>
            </a:extLst>
          </p:cNvPr>
          <p:cNvSpPr txBox="1"/>
          <p:nvPr/>
        </p:nvSpPr>
        <p:spPr>
          <a:xfrm>
            <a:off x="7016677" y="6189471"/>
            <a:ext cx="4136317" cy="78009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11</a:t>
            </a:r>
            <a:endParaRPr lang="zh-CN" altLang="en-US" sz="17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EEB9EDD-30D9-41CB-BC33-B76778DFC86D}"/>
              </a:ext>
            </a:extLst>
          </p:cNvPr>
          <p:cNvCxnSpPr>
            <a:cxnSpLocks/>
          </p:cNvCxnSpPr>
          <p:nvPr/>
        </p:nvCxnSpPr>
        <p:spPr bwMode="auto">
          <a:xfrm flipV="1">
            <a:off x="9266315" y="3397827"/>
            <a:ext cx="835115" cy="1024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265AFEC0-0983-4F88-B05F-6FD016D9B886}"/>
              </a:ext>
            </a:extLst>
          </p:cNvPr>
          <p:cNvSpPr txBox="1"/>
          <p:nvPr/>
        </p:nvSpPr>
        <p:spPr>
          <a:xfrm>
            <a:off x="10266777" y="2898410"/>
            <a:ext cx="2534823" cy="78009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如果不为空，按主数据中对应客户编码进行</a:t>
            </a:r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同步</a:t>
            </a:r>
          </a:p>
        </p:txBody>
      </p:sp>
    </p:spTree>
    <p:extLst>
      <p:ext uri="{BB962C8B-B14F-4D97-AF65-F5344CB8AC3E}">
        <p14:creationId xmlns:p14="http://schemas.microsoft.com/office/powerpoint/2010/main" val="2500103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04838-4366-413E-956E-24C8FFA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en-US" dirty="0"/>
              <a:t>、付款单凭证如何冲销（仅地产板块）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B97B3A-B984-4065-BFE5-B5BD611A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4" y="1114425"/>
            <a:ext cx="10963275" cy="4972050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C2BB691-73E2-42A7-9D57-8F911453B8C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4305" y="5303520"/>
            <a:ext cx="6407577" cy="38833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4E13E71-1A45-4E40-9BBE-D567456B3ED9}"/>
              </a:ext>
            </a:extLst>
          </p:cNvPr>
          <p:cNvSpPr txBox="1"/>
          <p:nvPr/>
        </p:nvSpPr>
        <p:spPr>
          <a:xfrm>
            <a:off x="9287830" y="4356259"/>
            <a:ext cx="2534823" cy="78009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取消同步至</a:t>
            </a:r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，即冲销凭证</a:t>
            </a:r>
          </a:p>
        </p:txBody>
      </p:sp>
    </p:spTree>
    <p:extLst>
      <p:ext uri="{BB962C8B-B14F-4D97-AF65-F5344CB8AC3E}">
        <p14:creationId xmlns:p14="http://schemas.microsoft.com/office/powerpoint/2010/main" val="4023634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04838-4366-413E-956E-24C8FFA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en-US" dirty="0"/>
              <a:t>、录入供应商</a:t>
            </a:r>
            <a:r>
              <a:rPr lang="en-US" altLang="zh-CN" dirty="0"/>
              <a:t>/</a:t>
            </a:r>
            <a:r>
              <a:rPr lang="zh-CN" altLang="en-US" dirty="0"/>
              <a:t>客户常见错误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B42E06-CF9E-41E7-AF00-085EF035C1C1}"/>
              </a:ext>
            </a:extLst>
          </p:cNvPr>
          <p:cNvSpPr/>
          <p:nvPr/>
        </p:nvSpPr>
        <p:spPr>
          <a:xfrm>
            <a:off x="578296" y="941613"/>
            <a:ext cx="11308904" cy="658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/>
              <a:t>问题一</a:t>
            </a:r>
            <a:r>
              <a:rPr lang="zh-CN" altLang="en-US" sz="1800" dirty="0"/>
              <a:t>：相同税号的供应商已经存在，请确认是否为重复创建</a:t>
            </a:r>
            <a:endParaRPr lang="en-US" altLang="zh-CN" sz="1800" dirty="0"/>
          </a:p>
          <a:p>
            <a:pPr>
              <a:lnSpc>
                <a:spcPct val="300000"/>
              </a:lnSpc>
            </a:pPr>
            <a:r>
              <a:rPr lang="zh-CN" altLang="en-US" sz="1800" b="1" dirty="0"/>
              <a:t>解决方案</a:t>
            </a:r>
            <a:r>
              <a:rPr lang="zh-CN" altLang="en-US" sz="1800" dirty="0"/>
              <a:t>：进入“客商查询界面”，查询其他公司该税号的供应商信息，检查是否名称有误，如果其他项目供应商名称有误，请联系总部财务管理中心</a:t>
            </a:r>
            <a:r>
              <a:rPr lang="en-US" altLang="zh-CN" sz="1800" dirty="0"/>
              <a:t>SAP</a:t>
            </a:r>
            <a:r>
              <a:rPr lang="zh-CN" altLang="en-US" sz="1800" dirty="0"/>
              <a:t>岗或请其他项目财务人员进行修改后再行录入。</a:t>
            </a:r>
            <a:endParaRPr lang="en-US" altLang="zh-CN" sz="1800" dirty="0"/>
          </a:p>
          <a:p>
            <a:pPr>
              <a:lnSpc>
                <a:spcPct val="300000"/>
              </a:lnSpc>
            </a:pPr>
            <a:endParaRPr lang="en-US" altLang="zh-CN" sz="1800" dirty="0"/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zh-CN" altLang="en-US" sz="1800" b="1" dirty="0"/>
              <a:t>问题二</a:t>
            </a:r>
            <a:r>
              <a:rPr lang="zh-CN" altLang="en-US" sz="1800" dirty="0"/>
              <a:t>：相同名称但税号不相同的供应商已经存在，请检查数据</a:t>
            </a:r>
            <a:endParaRPr lang="en-US" altLang="zh-CN" sz="1800" dirty="0"/>
          </a:p>
          <a:p>
            <a:pPr>
              <a:lnSpc>
                <a:spcPct val="300000"/>
              </a:lnSpc>
            </a:pPr>
            <a:r>
              <a:rPr lang="zh-CN" altLang="en-US" sz="1800" b="1" dirty="0"/>
              <a:t>解决方案</a:t>
            </a:r>
            <a:r>
              <a:rPr lang="zh-CN" altLang="en-US" sz="1800" dirty="0"/>
              <a:t>：进入“客商查询界面”，查询其他公司该名称的供应商信息，检查是否税号有误，如果其他项目供应商税号有误，请联系总部财务管理中心</a:t>
            </a:r>
            <a:r>
              <a:rPr lang="en-US" altLang="zh-CN" sz="1800" dirty="0"/>
              <a:t>SAP</a:t>
            </a:r>
            <a:r>
              <a:rPr lang="zh-CN" altLang="en-US" sz="1800" dirty="0"/>
              <a:t>岗或请其他项目财务人员进行修改后再行录入。</a:t>
            </a:r>
            <a:endParaRPr lang="en-US" altLang="zh-CN" sz="1800" dirty="0"/>
          </a:p>
          <a:p>
            <a:pPr>
              <a:lnSpc>
                <a:spcPct val="300000"/>
              </a:lnSpc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246622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04838-4366-413E-956E-24C8FFA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、冲销凭证选项问题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A0A449-7C50-4927-A902-289CD9BE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58" y="1308834"/>
            <a:ext cx="7219274" cy="29145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908C404-BEBB-4233-905A-01800AAD14BB}"/>
              </a:ext>
            </a:extLst>
          </p:cNvPr>
          <p:cNvSpPr txBox="1"/>
          <p:nvPr/>
        </p:nvSpPr>
        <p:spPr>
          <a:xfrm>
            <a:off x="2147454" y="4752108"/>
            <a:ext cx="8063346" cy="1139957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当前期间冲销：被冲销凭证是在当前会计月度作的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已关闭期间冲销：被冲销凭证是在以前会计月度作的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808356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04838-4366-413E-956E-24C8FFAA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</a:t>
            </a:r>
            <a:r>
              <a:rPr lang="zh-CN" altLang="en-US" dirty="0"/>
              <a:t>、</a:t>
            </a:r>
            <a:r>
              <a:rPr lang="en-US" altLang="zh-CN" dirty="0"/>
              <a:t>SAP</a:t>
            </a:r>
            <a:r>
              <a:rPr lang="zh-CN" altLang="en-US" dirty="0"/>
              <a:t>报错原因说明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E5AA70C-F805-424F-9D3D-76B87882F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37723"/>
              </p:ext>
            </p:extLst>
          </p:nvPr>
        </p:nvGraphicFramePr>
        <p:xfrm>
          <a:off x="641699" y="618754"/>
          <a:ext cx="11277600" cy="595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582">
                  <a:extLst>
                    <a:ext uri="{9D8B030D-6E8A-4147-A177-3AD203B41FA5}">
                      <a16:colId xmlns:a16="http://schemas.microsoft.com/office/drawing/2014/main" val="1740574929"/>
                    </a:ext>
                  </a:extLst>
                </a:gridCol>
                <a:gridCol w="2524017">
                  <a:extLst>
                    <a:ext uri="{9D8B030D-6E8A-4147-A177-3AD203B41FA5}">
                      <a16:colId xmlns:a16="http://schemas.microsoft.com/office/drawing/2014/main" val="973599926"/>
                    </a:ext>
                  </a:extLst>
                </a:gridCol>
                <a:gridCol w="7285001">
                  <a:extLst>
                    <a:ext uri="{9D8B030D-6E8A-4147-A177-3AD203B41FA5}">
                      <a16:colId xmlns:a16="http://schemas.microsoft.com/office/drawing/2014/main" val="3533744256"/>
                    </a:ext>
                  </a:extLst>
                </a:gridCol>
              </a:tblGrid>
              <a:tr h="81524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/>
                        <a:t>报错原因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/>
                        <a:t>原因说明及处理方法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095092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1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FI/CO Interface: Balance in Transaction Currency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借贷不平，部分凭证由于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个账套借贷差别大导致同时维护时会报这个问题，例如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N01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。遇到此类问题，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账套需单独问题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8789628"/>
                  </a:ext>
                </a:extLst>
              </a:tr>
              <a:tr h="12487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2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科目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XXXXXXXX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要求一个成本会计分配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该费用承担部门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费用中心，在主数据中没有对应的成本中心（可能是该费用部门没有上线），需手工维护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6129530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3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相同名称但税号不相同的供应商已经存在，请检查数据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pd</a:t>
                      </a:r>
                      <a:r>
                        <a:rPr lang="zh-CN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平台</a:t>
                      </a:r>
                      <a:r>
                        <a:rPr lang="en-US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</a:t>
                      </a:r>
                      <a:r>
                        <a:rPr lang="zh-CN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财务系统</a:t>
                      </a:r>
                      <a:r>
                        <a:rPr lang="en-US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--</a:t>
                      </a:r>
                      <a:r>
                        <a:rPr lang="zh-CN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客商查询界面，根据相同的名称或税号查询信息，</a:t>
                      </a:r>
                      <a:r>
                        <a:rPr lang="zh-CN" altLang="en-US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如果其他公司维护的信息有误，需联系其他公司财务修改后，再</a:t>
                      </a:r>
                      <a:r>
                        <a:rPr lang="zh-CN" altLang="zh-CN" sz="18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重新新建，如果还是报错，培训群中联系信息部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7555738"/>
                  </a:ext>
                </a:extLst>
              </a:tr>
              <a:tr h="10744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4</a:t>
                      </a:r>
                      <a:endParaRPr lang="zh-CN" alt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会计科目  在会计科目表 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PLAL 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中没有定义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PD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中银行账户与主数据货币科目关联关系配置问题：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、在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PD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主数据平台总账科目新建银行账户；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、发起网批银行账户开户审批表（在银行科目字段维护上述主数据信息），网批完成后需要在网批中完善账户信息并点击“导入”；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、联系对应公司财务负责人审核银行账户；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注：如果历史已经开户的账号，没有关联主数据信息的，需要：联系总部、事业部财务（总部：王燕；一部 沈洪媛；二部 漆薇；浙江事业部 刘志和；置地 苏健）在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pd-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其他系统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银行付款模块中关联历史，模糊搜索公司名称，点击“详情”，点击新建银行，在右下角银行科目中输入银行账号后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位，点选跳出的银行账户，点击保存。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637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946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1E01A7B4-31DC-4497-8EF3-B0B696E9296A}"/>
              </a:ext>
            </a:extLst>
          </p:cNvPr>
          <p:cNvSpPr/>
          <p:nvPr/>
        </p:nvSpPr>
        <p:spPr bwMode="auto">
          <a:xfrm>
            <a:off x="1149790" y="3039948"/>
            <a:ext cx="9995026" cy="181444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003D16C-B986-4DA1-A26D-68A2C09A9A64}"/>
              </a:ext>
            </a:extLst>
          </p:cNvPr>
          <p:cNvSpPr/>
          <p:nvPr/>
        </p:nvSpPr>
        <p:spPr bwMode="auto">
          <a:xfrm>
            <a:off x="1149790" y="1231271"/>
            <a:ext cx="9995026" cy="181444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56413207-08DA-49C8-A5AB-63C25627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79463"/>
          </a:xfrm>
        </p:spPr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/>
              <a:t>、借款功能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4DB5EC8-E39F-4FEF-8F24-8326C5F67A7C}"/>
              </a:ext>
            </a:extLst>
          </p:cNvPr>
          <p:cNvSpPr/>
          <p:nvPr/>
        </p:nvSpPr>
        <p:spPr bwMode="auto">
          <a:xfrm>
            <a:off x="1731146" y="1642369"/>
            <a:ext cx="2334827" cy="967666"/>
          </a:xfrm>
          <a:prstGeom prst="ellipse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/>
              <a:t>个人预借款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2518CCD-4BF4-4442-9B75-018BEA297B51}"/>
              </a:ext>
            </a:extLst>
          </p:cNvPr>
          <p:cNvSpPr txBox="1"/>
          <p:nvPr/>
        </p:nvSpPr>
        <p:spPr>
          <a:xfrm>
            <a:off x="2143232" y="4133120"/>
            <a:ext cx="1704831" cy="87137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同步借款信息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F1BFACB-CE63-475A-9922-C018294CE002}"/>
              </a:ext>
            </a:extLst>
          </p:cNvPr>
          <p:cNvCxnSpPr>
            <a:cxnSpLocks/>
          </p:cNvCxnSpPr>
          <p:nvPr/>
        </p:nvCxnSpPr>
        <p:spPr bwMode="auto">
          <a:xfrm>
            <a:off x="2908069" y="2591926"/>
            <a:ext cx="10962" cy="1639234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A543C8F7-5968-49B5-9E52-9F5A604AB35B}"/>
              </a:ext>
            </a:extLst>
          </p:cNvPr>
          <p:cNvSpPr/>
          <p:nvPr/>
        </p:nvSpPr>
        <p:spPr bwMode="auto">
          <a:xfrm>
            <a:off x="4560137" y="1642369"/>
            <a:ext cx="2334827" cy="967666"/>
          </a:xfrm>
          <a:prstGeom prst="ellipse">
            <a:avLst/>
          </a:prstGeom>
          <a:solidFill>
            <a:srgbClr val="00CC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sz="1600" dirty="0"/>
              <a:t>各类报销单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FA5A636-51E0-4BBC-BFEF-B8231D567725}"/>
              </a:ext>
            </a:extLst>
          </p:cNvPr>
          <p:cNvCxnSpPr>
            <a:cxnSpLocks/>
          </p:cNvCxnSpPr>
          <p:nvPr/>
        </p:nvCxnSpPr>
        <p:spPr bwMode="auto">
          <a:xfrm>
            <a:off x="5731436" y="2602891"/>
            <a:ext cx="0" cy="161730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8FB21AA5-285C-4CC9-A2EB-34CA11D0C7A8}"/>
              </a:ext>
            </a:extLst>
          </p:cNvPr>
          <p:cNvCxnSpPr>
            <a:stCxn id="4" idx="6"/>
            <a:endCxn id="7" idx="2"/>
          </p:cNvCxnSpPr>
          <p:nvPr/>
        </p:nvCxnSpPr>
        <p:spPr bwMode="auto">
          <a:xfrm>
            <a:off x="4065973" y="2126202"/>
            <a:ext cx="494164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0150F251-8CA0-4675-9ABA-A00D5653DF2C}"/>
              </a:ext>
            </a:extLst>
          </p:cNvPr>
          <p:cNvSpPr/>
          <p:nvPr/>
        </p:nvSpPr>
        <p:spPr>
          <a:xfrm>
            <a:off x="1651579" y="5304901"/>
            <a:ext cx="4886274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注：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1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、借款人，需要财务维护入主数据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-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客户中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en-US" altLang="zh-CN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2</a:t>
            </a:r>
            <a:r>
              <a:rPr lang="zh-CN" altLang="en-US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、借款信息可以在其他系统</a:t>
            </a:r>
            <a:r>
              <a:rPr lang="en-US" altLang="zh-CN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-</a:t>
            </a:r>
            <a:r>
              <a:rPr lang="zh-CN" altLang="en-US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借款查询模块进行查询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8C1A0B3-431A-45E0-BDE4-2363EEE356CE}"/>
              </a:ext>
            </a:extLst>
          </p:cNvPr>
          <p:cNvSpPr txBox="1"/>
          <p:nvPr/>
        </p:nvSpPr>
        <p:spPr>
          <a:xfrm>
            <a:off x="4884924" y="4155181"/>
            <a:ext cx="1939482" cy="871370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同步还款信息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39D8623-B735-4539-A054-08ECD795313D}"/>
              </a:ext>
            </a:extLst>
          </p:cNvPr>
          <p:cNvSpPr txBox="1"/>
          <p:nvPr/>
        </p:nvSpPr>
        <p:spPr>
          <a:xfrm>
            <a:off x="8655113" y="1901228"/>
            <a:ext cx="724277" cy="3802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endParaRPr lang="zh-CN" altLang="en-US" sz="17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600C6F9-CCD8-4D93-AD11-2AA335C2A3A8}"/>
              </a:ext>
            </a:extLst>
          </p:cNvPr>
          <p:cNvSpPr txBox="1"/>
          <p:nvPr/>
        </p:nvSpPr>
        <p:spPr>
          <a:xfrm>
            <a:off x="8737648" y="3776533"/>
            <a:ext cx="724277" cy="380245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endParaRPr lang="zh-CN" altLang="en-US" sz="17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043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 7"/>
          <p:cNvSpPr/>
          <p:nvPr/>
        </p:nvSpPr>
        <p:spPr>
          <a:xfrm flipV="1">
            <a:off x="2029741" y="3920060"/>
            <a:ext cx="1613437" cy="996777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任意多边形 7"/>
          <p:cNvSpPr/>
          <p:nvPr/>
        </p:nvSpPr>
        <p:spPr>
          <a:xfrm>
            <a:off x="2029741" y="2943774"/>
            <a:ext cx="1613437" cy="823887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80098"/>
          </a:xfrm>
        </p:spPr>
        <p:txBody>
          <a:bodyPr/>
          <a:lstStyle/>
          <a:p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SAP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项目 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期</a:t>
            </a:r>
            <a:b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三大核心任务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303575" y="2943774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400" dirty="0">
                <a:latin typeface="微软雅黑 Light" pitchFamily="34" charset="-122"/>
                <a:ea typeface="微软雅黑 Light" pitchFamily="34" charset="-122"/>
              </a:rPr>
              <a:t>SAP</a:t>
            </a:r>
            <a:r>
              <a:rPr lang="zh-CN" altLang="en-US" sz="2400" dirty="0">
                <a:latin typeface="微软雅黑 Light" pitchFamily="34" charset="-122"/>
                <a:ea typeface="微软雅黑 Light" pitchFamily="34" charset="-122"/>
              </a:rPr>
              <a:t>项目 </a:t>
            </a:r>
            <a:r>
              <a:rPr lang="en-US" altLang="zh-CN" sz="2400" dirty="0">
                <a:latin typeface="微软雅黑 Light" pitchFamily="34" charset="-122"/>
                <a:ea typeface="微软雅黑 Light" pitchFamily="34" charset="-122"/>
              </a:rPr>
              <a:t>I </a:t>
            </a:r>
            <a:r>
              <a:rPr lang="zh-CN" altLang="en-US" sz="2400" dirty="0">
                <a:latin typeface="微软雅黑 Light" pitchFamily="34" charset="-122"/>
                <a:ea typeface="微软雅黑 Light" pitchFamily="34" charset="-122"/>
              </a:rPr>
              <a:t>期</a:t>
            </a:r>
            <a:endParaRPr lang="en-US" sz="28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559288" y="2551443"/>
            <a:ext cx="2160000" cy="737118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2.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成本优化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559288" y="5779272"/>
            <a:ext cx="2160000" cy="737118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4.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其他模块优化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029741" y="1563860"/>
            <a:ext cx="1613437" cy="1626774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任意多边形 10"/>
          <p:cNvSpPr/>
          <p:nvPr/>
        </p:nvSpPr>
        <p:spPr>
          <a:xfrm flipV="1">
            <a:off x="2029741" y="4852316"/>
            <a:ext cx="1613437" cy="1295492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圆角矩形 23"/>
          <p:cNvSpPr/>
          <p:nvPr/>
        </p:nvSpPr>
        <p:spPr>
          <a:xfrm>
            <a:off x="6216785" y="2194810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2.1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源头理顺：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目标成本、合约规划重构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6216785" y="2727420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2.2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过程管理重构：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维度打穿、甲供料管理、战略采购、网上招投标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216785" y="3260029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2.3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成本数据库：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业务一览表、动态全周期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27" name="直接连接符 26"/>
          <p:cNvCxnSpPr>
            <a:endCxn id="25" idx="1"/>
          </p:cNvCxnSpPr>
          <p:nvPr/>
        </p:nvCxnSpPr>
        <p:spPr bwMode="auto">
          <a:xfrm>
            <a:off x="5262623" y="2903444"/>
            <a:ext cx="954162" cy="3976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</p:cxnSp>
      <p:sp>
        <p:nvSpPr>
          <p:cNvPr id="28" name="任意多边形 27"/>
          <p:cNvSpPr/>
          <p:nvPr/>
        </p:nvSpPr>
        <p:spPr>
          <a:xfrm>
            <a:off x="4971856" y="2393472"/>
            <a:ext cx="895739" cy="432000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任意多边形 28"/>
          <p:cNvSpPr/>
          <p:nvPr/>
        </p:nvSpPr>
        <p:spPr>
          <a:xfrm flipV="1">
            <a:off x="4971856" y="2979745"/>
            <a:ext cx="895739" cy="432000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圆角矩形 31"/>
          <p:cNvSpPr/>
          <p:nvPr/>
        </p:nvSpPr>
        <p:spPr>
          <a:xfrm>
            <a:off x="6216785" y="5971784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4.1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特色应用：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移动考勤、合理化建议微信化、隐号通讯录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216785" y="6504393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4.2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专业工具：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网批自动化、技术平台、酒店成本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34" name="直接连接符 33"/>
          <p:cNvCxnSpPr>
            <a:endCxn id="32" idx="1"/>
          </p:cNvCxnSpPr>
          <p:nvPr/>
        </p:nvCxnSpPr>
        <p:spPr bwMode="auto">
          <a:xfrm>
            <a:off x="5643971" y="6147808"/>
            <a:ext cx="572814" cy="3976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</p:cxnSp>
      <p:sp>
        <p:nvSpPr>
          <p:cNvPr id="36" name="任意多边形 35"/>
          <p:cNvSpPr/>
          <p:nvPr/>
        </p:nvSpPr>
        <p:spPr>
          <a:xfrm flipV="1">
            <a:off x="5353204" y="6224109"/>
            <a:ext cx="895739" cy="432000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圆角矩形 3"/>
          <p:cNvSpPr/>
          <p:nvPr/>
        </p:nvSpPr>
        <p:spPr>
          <a:xfrm>
            <a:off x="3559288" y="1195300"/>
            <a:ext cx="2160000" cy="737118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1.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基础数据平台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3" name="圆角矩形 3"/>
          <p:cNvSpPr/>
          <p:nvPr/>
        </p:nvSpPr>
        <p:spPr>
          <a:xfrm>
            <a:off x="3559288" y="4475679"/>
            <a:ext cx="2160000" cy="737118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3.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财务业务一体化</a:t>
            </a:r>
            <a:endParaRPr lang="en-US" sz="18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4" name="圆角矩形 14"/>
          <p:cNvSpPr/>
          <p:nvPr/>
        </p:nvSpPr>
        <p:spPr>
          <a:xfrm>
            <a:off x="6216785" y="1015300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1.1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平台建立：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搭好架构、统一面积、贯通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2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维业态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5" name="圆角矩形 15"/>
          <p:cNvSpPr/>
          <p:nvPr/>
        </p:nvSpPr>
        <p:spPr>
          <a:xfrm>
            <a:off x="6216785" y="4664513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3.2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自动业务集成：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财务数据直接来自业务数据、数据不落地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6" name="圆角矩形 16"/>
          <p:cNvSpPr/>
          <p:nvPr/>
        </p:nvSpPr>
        <p:spPr>
          <a:xfrm>
            <a:off x="6216785" y="5197122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3.3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自动多账套：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管理、税务、审计财务帐</a:t>
            </a: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 + 2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套现金流帐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47" name="直接连接符 17"/>
          <p:cNvCxnSpPr>
            <a:endCxn id="45" idx="1"/>
          </p:cNvCxnSpPr>
          <p:nvPr/>
        </p:nvCxnSpPr>
        <p:spPr bwMode="auto">
          <a:xfrm>
            <a:off x="5595817" y="4840537"/>
            <a:ext cx="620968" cy="3976"/>
          </a:xfrm>
          <a:prstGeom prst="lin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</p:cxnSp>
      <p:sp>
        <p:nvSpPr>
          <p:cNvPr id="49" name="任意多边形 21"/>
          <p:cNvSpPr/>
          <p:nvPr/>
        </p:nvSpPr>
        <p:spPr>
          <a:xfrm flipV="1">
            <a:off x="5380240" y="4968803"/>
            <a:ext cx="895739" cy="432000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任意多边形 40"/>
          <p:cNvSpPr/>
          <p:nvPr/>
        </p:nvSpPr>
        <p:spPr>
          <a:xfrm>
            <a:off x="5504735" y="4339790"/>
            <a:ext cx="982930" cy="338951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圆角矩形 14"/>
          <p:cNvSpPr/>
          <p:nvPr/>
        </p:nvSpPr>
        <p:spPr>
          <a:xfrm>
            <a:off x="6216785" y="1536816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1.2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五方确认：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成本、财务、营运、技术、营销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7" name="圆角矩形 39"/>
          <p:cNvSpPr/>
          <p:nvPr/>
        </p:nvSpPr>
        <p:spPr>
          <a:xfrm>
            <a:off x="6216785" y="4124557"/>
            <a:ext cx="2160000" cy="360000"/>
          </a:xfrm>
          <a:prstGeom prst="round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3.1 </a:t>
            </a:r>
            <a:r>
              <a:rPr lang="zh-CN" altLang="en-US" sz="1600" b="1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科目整理：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参照万科规则整理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8" name="任意多边形 27"/>
          <p:cNvSpPr/>
          <p:nvPr/>
        </p:nvSpPr>
        <p:spPr>
          <a:xfrm>
            <a:off x="5367571" y="1089228"/>
            <a:ext cx="895739" cy="432000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任意多边形 27"/>
          <p:cNvSpPr/>
          <p:nvPr/>
        </p:nvSpPr>
        <p:spPr>
          <a:xfrm flipV="1">
            <a:off x="5380240" y="1625441"/>
            <a:ext cx="895739" cy="129395"/>
          </a:xfrm>
          <a:custGeom>
            <a:avLst/>
            <a:gdLst>
              <a:gd name="connsiteX0" fmla="*/ 0 w 1791477"/>
              <a:gd name="connsiteY0" fmla="*/ 867747 h 867747"/>
              <a:gd name="connsiteX1" fmla="*/ 802432 w 1791477"/>
              <a:gd name="connsiteY1" fmla="*/ 195943 h 867747"/>
              <a:gd name="connsiteX2" fmla="*/ 1791477 w 1791477"/>
              <a:gd name="connsiteY2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1477" h="867747">
                <a:moveTo>
                  <a:pt x="0" y="867747"/>
                </a:moveTo>
                <a:cubicBezTo>
                  <a:pt x="251926" y="604157"/>
                  <a:pt x="503853" y="340567"/>
                  <a:pt x="802432" y="195943"/>
                </a:cubicBezTo>
                <a:cubicBezTo>
                  <a:pt x="1101011" y="51319"/>
                  <a:pt x="1446244" y="25659"/>
                  <a:pt x="179147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896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56413207-08DA-49C8-A5AB-63C25627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79463"/>
          </a:xfrm>
        </p:spPr>
        <p:txBody>
          <a:bodyPr/>
          <a:lstStyle/>
          <a:p>
            <a:r>
              <a:rPr lang="en-US" altLang="zh-CN" dirty="0"/>
              <a:t>10</a:t>
            </a:r>
            <a:r>
              <a:rPr lang="zh-CN" altLang="en-US" dirty="0"/>
              <a:t>、货币科目映射问题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50F251-8CA0-4675-9ABA-A00D5653DF2C}"/>
              </a:ext>
            </a:extLst>
          </p:cNvPr>
          <p:cNvSpPr/>
          <p:nvPr/>
        </p:nvSpPr>
        <p:spPr>
          <a:xfrm>
            <a:off x="1280387" y="2425899"/>
            <a:ext cx="488627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1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、借款人，需要财务维护入主数据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-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</a:rPr>
              <a:t>客户中</a:t>
            </a:r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endParaRPr lang="en-US" altLang="zh-CN" sz="16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</a:endParaRPr>
          </a:p>
          <a:p>
            <a:r>
              <a:rPr lang="en-US" altLang="zh-CN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2</a:t>
            </a:r>
            <a:r>
              <a:rPr lang="zh-CN" altLang="en-US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、借款信息可以在其他系统</a:t>
            </a:r>
            <a:r>
              <a:rPr lang="en-US" altLang="zh-CN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-</a:t>
            </a:r>
            <a:r>
              <a:rPr lang="zh-CN" altLang="en-US" sz="1600" b="0" i="0" dirty="0">
                <a:solidFill>
                  <a:schemeClr val="accent5">
                    <a:lumMod val="50000"/>
                  </a:schemeClr>
                </a:solidFill>
                <a:effectLst/>
                <a:latin typeface="Tahoma" panose="020B0604030504040204" pitchFamily="34" charset="0"/>
              </a:rPr>
              <a:t>借款查询模块进行查询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B1101D6-2E50-4237-83C2-27FD08DBB895}"/>
              </a:ext>
            </a:extLst>
          </p:cNvPr>
          <p:cNvSpPr/>
          <p:nvPr/>
        </p:nvSpPr>
        <p:spPr>
          <a:xfrm>
            <a:off x="1059205" y="1217050"/>
            <a:ext cx="303551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会计科目  在会计科目表 PLAL 中没有定义</a:t>
            </a:r>
          </a:p>
        </p:txBody>
      </p:sp>
    </p:spTree>
    <p:extLst>
      <p:ext uri="{BB962C8B-B14F-4D97-AF65-F5344CB8AC3E}">
        <p14:creationId xmlns:p14="http://schemas.microsoft.com/office/powerpoint/2010/main" val="2064430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56413207-08DA-49C8-A5AB-63C25627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79463"/>
          </a:xfrm>
        </p:spPr>
        <p:txBody>
          <a:bodyPr/>
          <a:lstStyle/>
          <a:p>
            <a:r>
              <a:rPr lang="en-US" altLang="zh-CN" dirty="0"/>
              <a:t>11</a:t>
            </a:r>
            <a:r>
              <a:rPr lang="zh-CN" altLang="en-US" dirty="0"/>
              <a:t>、维护主数据、手工凭证点击新增或查看时没有反应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BC9481-F066-4452-AC98-3A559086F1DE}"/>
              </a:ext>
            </a:extLst>
          </p:cNvPr>
          <p:cNvSpPr/>
          <p:nvPr/>
        </p:nvSpPr>
        <p:spPr>
          <a:xfrm>
            <a:off x="568942" y="1108409"/>
            <a:ext cx="5827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首次操作的用户需要添加信任“浏览器始终允许”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1A29D8C-2E91-4B82-920B-9282288A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11" y="2193606"/>
            <a:ext cx="6229350" cy="29813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AC73575-E92E-4CA3-9CC0-26C317CE6EA2}"/>
              </a:ext>
            </a:extLst>
          </p:cNvPr>
          <p:cNvSpPr txBox="1"/>
          <p:nvPr/>
        </p:nvSpPr>
        <p:spPr>
          <a:xfrm>
            <a:off x="5071560" y="2380038"/>
            <a:ext cx="437322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769CDDF-92D2-4C57-B1A5-4C8211D564A0}"/>
              </a:ext>
            </a:extLst>
          </p:cNvPr>
          <p:cNvSpPr/>
          <p:nvPr/>
        </p:nvSpPr>
        <p:spPr bwMode="auto">
          <a:xfrm>
            <a:off x="5649362" y="2498756"/>
            <a:ext cx="461727" cy="3802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D82279-291E-467F-9469-CFCA1142F1F4}"/>
              </a:ext>
            </a:extLst>
          </p:cNvPr>
          <p:cNvSpPr txBox="1"/>
          <p:nvPr/>
        </p:nvSpPr>
        <p:spPr>
          <a:xfrm>
            <a:off x="2711664" y="3236917"/>
            <a:ext cx="689267" cy="626703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10406585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56413207-08DA-49C8-A5AB-63C25627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779463"/>
          </a:xfrm>
        </p:spPr>
        <p:txBody>
          <a:bodyPr/>
          <a:lstStyle/>
          <a:p>
            <a:r>
              <a:rPr lang="en-US" altLang="zh-CN" dirty="0"/>
              <a:t>12</a:t>
            </a:r>
            <a:r>
              <a:rPr lang="zh-CN" altLang="en-US" dirty="0"/>
              <a:t>、选择“实际付款账号”，没有出现“实际付款科目”（仅地产板块）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BC9481-F066-4452-AC98-3A559086F1DE}"/>
              </a:ext>
            </a:extLst>
          </p:cNvPr>
          <p:cNvSpPr/>
          <p:nvPr/>
        </p:nvSpPr>
        <p:spPr>
          <a:xfrm>
            <a:off x="568942" y="4449136"/>
            <a:ext cx="6595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见“主数据维护</a:t>
            </a:r>
            <a:r>
              <a:rPr lang="en-US" altLang="zh-CN" sz="2000" dirty="0"/>
              <a:t>-</a:t>
            </a:r>
            <a:r>
              <a:rPr lang="zh-CN" altLang="en-US" sz="2000" dirty="0">
                <a:latin typeface="微软雅黑 Light" pitchFamily="34" charset="-122"/>
                <a:ea typeface="微软雅黑 Light" pitchFamily="34" charset="-122"/>
              </a:rPr>
              <a:t>历史银行账户与主数据货币资金关联维护</a:t>
            </a:r>
            <a:r>
              <a:rPr lang="zh-CN" altLang="en-US" sz="2000" dirty="0"/>
              <a:t>”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6F50EE-7C61-4E87-A4D5-3F507DA36ED7}"/>
              </a:ext>
            </a:extLst>
          </p:cNvPr>
          <p:cNvSpPr txBox="1"/>
          <p:nvPr/>
        </p:nvSpPr>
        <p:spPr>
          <a:xfrm>
            <a:off x="601894" y="4870766"/>
            <a:ext cx="8442518" cy="1572489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①财务负责人登录：其他系统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-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银行付款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② 搜索相应公司，点击操作栏的“详情”按钮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③找到对应账户单击，在“银行付款”栏选择对应主数据科目后，点击保存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71BE956-036D-4BBD-A59B-C18D92FF8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45" y="1018445"/>
            <a:ext cx="6595075" cy="29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47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0" y="2919369"/>
            <a:ext cx="887984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85" tIns="55601" rIns="113185" bIns="5560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5">
                    <a:lumMod val="25000"/>
                  </a:schemeClr>
                </a:solidFill>
                <a:latin typeface="微软雅黑 Light" pitchFamily="34" charset="-122"/>
                <a:ea typeface="微软雅黑 Light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5pPr>
            <a:lvl6pPr marL="57188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6pPr>
            <a:lvl7pPr marL="114377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7pPr>
            <a:lvl8pPr marL="171565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8pPr>
            <a:lvl9pPr marL="2287539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CN" altLang="en-US" sz="4400" dirty="0">
                <a:solidFill>
                  <a:sysClr val="windowText" lastClr="000000"/>
                </a:solidFill>
              </a:rPr>
              <a:t>谢谢</a:t>
            </a:r>
          </a:p>
        </p:txBody>
      </p:sp>
      <p:cxnSp>
        <p:nvCxnSpPr>
          <p:cNvPr id="4" name="直接连接符 16"/>
          <p:cNvCxnSpPr/>
          <p:nvPr/>
        </p:nvCxnSpPr>
        <p:spPr bwMode="auto">
          <a:xfrm>
            <a:off x="0" y="3942826"/>
            <a:ext cx="1076307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0956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弦形 11"/>
          <p:cNvSpPr/>
          <p:nvPr/>
        </p:nvSpPr>
        <p:spPr>
          <a:xfrm rot="10800000">
            <a:off x="3700800" y="1407024"/>
            <a:ext cx="5400000" cy="5400000"/>
          </a:xfrm>
          <a:prstGeom prst="chord">
            <a:avLst>
              <a:gd name="adj1" fmla="val 13443718"/>
              <a:gd name="adj2" fmla="val 3927448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Straight Connector 11"/>
          <p:cNvCxnSpPr>
            <a:stCxn id="66" idx="1"/>
            <a:endCxn id="66" idx="0"/>
          </p:cNvCxnSpPr>
          <p:nvPr/>
        </p:nvCxnSpPr>
        <p:spPr bwMode="auto">
          <a:xfrm>
            <a:off x="5279305" y="1650960"/>
            <a:ext cx="3061683" cy="43337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财务业务一体化 整体概念：三通一平</a:t>
            </a:r>
            <a:b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—— 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三通：拉通数据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打通业务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贯通制度，一平：平整技术架构</a:t>
            </a:r>
          </a:p>
        </p:txBody>
      </p:sp>
      <p:sp>
        <p:nvSpPr>
          <p:cNvPr id="3" name="椭圆 16"/>
          <p:cNvSpPr/>
          <p:nvPr/>
        </p:nvSpPr>
        <p:spPr>
          <a:xfrm>
            <a:off x="3880800" y="1587023"/>
            <a:ext cx="5040000" cy="50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</a:t>
            </a:r>
            <a:endParaRPr lang="en-US" altLang="zh-CN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</a:t>
            </a:r>
            <a:endParaRPr lang="en-US" altLang="zh-CN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弦形 10"/>
          <p:cNvSpPr/>
          <p:nvPr/>
        </p:nvSpPr>
        <p:spPr>
          <a:xfrm rot="10800000">
            <a:off x="4600801" y="2304714"/>
            <a:ext cx="3600000" cy="3600000"/>
          </a:xfrm>
          <a:prstGeom prst="chord">
            <a:avLst>
              <a:gd name="adj1" fmla="val 5682175"/>
              <a:gd name="adj2" fmla="val 10548186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弦形 3"/>
          <p:cNvSpPr/>
          <p:nvPr/>
        </p:nvSpPr>
        <p:spPr>
          <a:xfrm>
            <a:off x="4600800" y="2304714"/>
            <a:ext cx="3600000" cy="3600000"/>
          </a:xfrm>
          <a:prstGeom prst="chord">
            <a:avLst>
              <a:gd name="adj1" fmla="val 5677716"/>
              <a:gd name="adj2" fmla="val 15956901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弦形 11"/>
          <p:cNvSpPr/>
          <p:nvPr/>
        </p:nvSpPr>
        <p:spPr>
          <a:xfrm rot="10800000">
            <a:off x="4600801" y="2304714"/>
            <a:ext cx="3600000" cy="3600000"/>
          </a:xfrm>
          <a:prstGeom prst="chord">
            <a:avLst>
              <a:gd name="adj1" fmla="val 11033141"/>
              <a:gd name="adj2" fmla="val 15952792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endParaRPr lang="en-US" sz="14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21"/>
          <p:cNvCxnSpPr/>
          <p:nvPr/>
        </p:nvCxnSpPr>
        <p:spPr bwMode="auto">
          <a:xfrm flipH="1">
            <a:off x="6255546" y="2221559"/>
            <a:ext cx="18074" cy="381390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5F1E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椭圆 22"/>
          <p:cNvSpPr/>
          <p:nvPr/>
        </p:nvSpPr>
        <p:spPr>
          <a:xfrm>
            <a:off x="5320800" y="3029580"/>
            <a:ext cx="2160000" cy="2160000"/>
          </a:xfrm>
          <a:prstGeom prst="ellipse">
            <a:avLst/>
          </a:prstGeom>
          <a:solidFill>
            <a:srgbClr val="1FC4FF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财务</a:t>
            </a:r>
            <a:endParaRPr lang="en-US" altLang="zh-CN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资金</a:t>
            </a:r>
            <a:endParaRPr lang="en-US" altLang="zh-CN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【SAP】</a:t>
            </a:r>
          </a:p>
        </p:txBody>
      </p:sp>
      <p:cxnSp>
        <p:nvCxnSpPr>
          <p:cNvPr id="15" name="直接连接符 23"/>
          <p:cNvCxnSpPr/>
          <p:nvPr/>
        </p:nvCxnSpPr>
        <p:spPr bwMode="auto">
          <a:xfrm>
            <a:off x="6479603" y="2250923"/>
            <a:ext cx="1746893" cy="175836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5F1E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26"/>
          <p:cNvCxnSpPr>
            <a:stCxn id="7" idx="1"/>
          </p:cNvCxnSpPr>
          <p:nvPr/>
        </p:nvCxnSpPr>
        <p:spPr bwMode="auto">
          <a:xfrm flipV="1">
            <a:off x="6530127" y="4194112"/>
            <a:ext cx="1696369" cy="170595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5F1E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椭圆 55"/>
          <p:cNvSpPr/>
          <p:nvPr/>
        </p:nvSpPr>
        <p:spPr>
          <a:xfrm>
            <a:off x="4600800" y="3659580"/>
            <a:ext cx="900000" cy="900000"/>
          </a:xfrm>
          <a:prstGeom prst="ellipse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支</a:t>
            </a:r>
            <a:endParaRPr lang="en-US" altLang="zh-CN" sz="2800" dirty="0">
              <a:solidFill>
                <a:schemeClr val="accent6">
                  <a:lumMod val="90000"/>
                  <a:lumOff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椭圆 56"/>
          <p:cNvSpPr/>
          <p:nvPr/>
        </p:nvSpPr>
        <p:spPr>
          <a:xfrm>
            <a:off x="6915680" y="2707247"/>
            <a:ext cx="900000" cy="900000"/>
          </a:xfrm>
          <a:prstGeom prst="ellipse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椭圆 57"/>
          <p:cNvSpPr/>
          <p:nvPr/>
        </p:nvSpPr>
        <p:spPr>
          <a:xfrm>
            <a:off x="6915680" y="4603285"/>
            <a:ext cx="900000" cy="900000"/>
          </a:xfrm>
          <a:prstGeom prst="ellipse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入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4848724" y="2754714"/>
            <a:ext cx="1552076" cy="137379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sm" len="lg"/>
          </a:ln>
        </p:spPr>
      </p:cxnSp>
      <p:cxnSp>
        <p:nvCxnSpPr>
          <p:cNvPr id="77" name="Straight Connector 76"/>
          <p:cNvCxnSpPr/>
          <p:nvPr/>
        </p:nvCxnSpPr>
        <p:spPr bwMode="auto">
          <a:xfrm>
            <a:off x="4398724" y="3600450"/>
            <a:ext cx="2002076" cy="5280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sm" len="lg"/>
          </a:ln>
        </p:spPr>
      </p:cxnSp>
      <p:cxnSp>
        <p:nvCxnSpPr>
          <p:cNvPr id="80" name="Straight Connector 79"/>
          <p:cNvCxnSpPr/>
          <p:nvPr/>
        </p:nvCxnSpPr>
        <p:spPr bwMode="auto">
          <a:xfrm flipV="1">
            <a:off x="4395406" y="4128513"/>
            <a:ext cx="2005394" cy="4940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sm" len="lg"/>
          </a:ln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6400800" y="2754714"/>
            <a:ext cx="1542500" cy="13494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sm" len="lg"/>
          </a:ln>
        </p:spPr>
      </p:cxnSp>
      <p:cxnSp>
        <p:nvCxnSpPr>
          <p:cNvPr id="123" name="Straight Connector 122"/>
          <p:cNvCxnSpPr/>
          <p:nvPr/>
        </p:nvCxnSpPr>
        <p:spPr bwMode="auto">
          <a:xfrm flipH="1" flipV="1">
            <a:off x="6400800" y="4128513"/>
            <a:ext cx="1542500" cy="13362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triangle" w="sm" len="lg"/>
          </a:ln>
        </p:spPr>
      </p:cxnSp>
      <p:sp>
        <p:nvSpPr>
          <p:cNvPr id="52" name="椭圆 12"/>
          <p:cNvSpPr/>
          <p:nvPr/>
        </p:nvSpPr>
        <p:spPr>
          <a:xfrm>
            <a:off x="7493300" y="2304714"/>
            <a:ext cx="900000" cy="9000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营销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椭圆 13"/>
          <p:cNvSpPr/>
          <p:nvPr/>
        </p:nvSpPr>
        <p:spPr>
          <a:xfrm>
            <a:off x="7493300" y="5014785"/>
            <a:ext cx="90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融资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V="1">
            <a:off x="4845406" y="4128513"/>
            <a:ext cx="1555394" cy="13341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sm" len="lg"/>
          </a:ln>
        </p:spPr>
      </p:cxnSp>
      <p:sp>
        <p:nvSpPr>
          <p:cNvPr id="60" name="Rectangle 59"/>
          <p:cNvSpPr/>
          <p:nvPr/>
        </p:nvSpPr>
        <p:spPr>
          <a:xfrm>
            <a:off x="261257" y="1584713"/>
            <a:ext cx="3276600" cy="5142657"/>
          </a:xfrm>
          <a:prstGeom prst="rect">
            <a:avLst/>
          </a:prstGeom>
          <a:noFill/>
          <a:ln>
            <a:noFill/>
          </a:ln>
        </p:spPr>
        <p:txBody>
          <a:bodyPr vert="horz" wrap="square" lIns="113185" tIns="55601" rIns="113185" bIns="55601" numCol="1" anchor="t" anchorCtr="0" compatLnSpc="1"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财务资金业务本体功能模块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【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以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SAP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模块名称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】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总账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应收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应付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固定资产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成本中心会计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现金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报表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372600" y="1584713"/>
            <a:ext cx="3276600" cy="5142657"/>
          </a:xfrm>
          <a:prstGeom prst="rect">
            <a:avLst/>
          </a:prstGeom>
          <a:noFill/>
          <a:ln>
            <a:noFill/>
          </a:ln>
        </p:spPr>
        <p:txBody>
          <a:bodyPr vert="horz" wrap="square" lIns="113185" tIns="55601" rIns="113185" bIns="55601" numCol="1" anchor="t" anchorCtr="0" compatLnSpc="1"/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第一期（阶段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I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）集成：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成本采购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管理费用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营销费用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第一期（阶段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）集成：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大财务、大营运分析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00800" y="5462624"/>
            <a:ext cx="555514" cy="35034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椭圆 15"/>
          <p:cNvSpPr/>
          <p:nvPr/>
        </p:nvSpPr>
        <p:spPr>
          <a:xfrm>
            <a:off x="4398724" y="5014785"/>
            <a:ext cx="900000" cy="900000"/>
          </a:xfrm>
          <a:prstGeom prst="ellipse">
            <a:avLst/>
          </a:prstGeom>
          <a:solidFill>
            <a:srgbClr val="5A5A5A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营销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费用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椭圆 6"/>
          <p:cNvSpPr/>
          <p:nvPr/>
        </p:nvSpPr>
        <p:spPr>
          <a:xfrm>
            <a:off x="4398724" y="2304714"/>
            <a:ext cx="900000" cy="90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成本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采购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椭圆 49"/>
          <p:cNvSpPr/>
          <p:nvPr/>
        </p:nvSpPr>
        <p:spPr>
          <a:xfrm>
            <a:off x="5203201" y="1752309"/>
            <a:ext cx="900000" cy="90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人力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" name="椭圆 50"/>
          <p:cNvSpPr/>
          <p:nvPr/>
        </p:nvSpPr>
        <p:spPr>
          <a:xfrm>
            <a:off x="3945406" y="3149074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营运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椭圆 51"/>
          <p:cNvSpPr/>
          <p:nvPr/>
        </p:nvSpPr>
        <p:spPr>
          <a:xfrm>
            <a:off x="3945406" y="4172535"/>
            <a:ext cx="900000" cy="9000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管理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费用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椭圆 52"/>
          <p:cNvSpPr/>
          <p:nvPr/>
        </p:nvSpPr>
        <p:spPr>
          <a:xfrm>
            <a:off x="5203201" y="5561615"/>
            <a:ext cx="900000" cy="900000"/>
          </a:xfrm>
          <a:prstGeom prst="ellipse">
            <a:avLst/>
          </a:prstGeom>
          <a:solidFill>
            <a:schemeClr val="accent6"/>
          </a:solidFill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工程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7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</a:rPr>
              <a:t>具体意义和好处：对公司和对员工都有益</a:t>
            </a:r>
            <a:br>
              <a:rPr lang="en-US" altLang="zh-CN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这是值得做、也必须做的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1094874"/>
            <a:ext cx="6424863" cy="6106026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 w="31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/>
            <a:endParaRPr lang="en-US" altLang="zh-CN" sz="3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/>
            <a:endParaRPr lang="en-US" altLang="zh-CN" sz="3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对公司管理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424863" y="1094874"/>
            <a:ext cx="6424863" cy="6106026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 w="31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/>
            <a:endParaRPr lang="en-US" altLang="zh-CN" sz="3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/>
            <a:endParaRPr lang="en-US" altLang="zh-CN" sz="32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对财务同仁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2053401"/>
            <a:ext cx="6424863" cy="3938337"/>
          </a:xfrm>
          <a:prstGeom prst="rect">
            <a:avLst/>
          </a:prstGeom>
          <a:noFill/>
          <a:ln w="31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可以：较准确地计算多业态的动态利润率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可以：为建立资产数字化管理奠定基础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可以：建立围绕财务为中心的管理体系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解决：金蝶财务系统维护难、开发难的问题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解决：系统间集成混乱的问题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24863" y="2053401"/>
            <a:ext cx="6424863" cy="3938337"/>
          </a:xfrm>
          <a:prstGeom prst="rect">
            <a:avLst/>
          </a:prstGeom>
          <a:noFill/>
          <a:ln w="31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解决：做账自动化程度低的问题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解决：手工录账规则难统一问题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解决：金蝶管理费用“一直坏”问题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可以：自动生成多套报表</a:t>
            </a:r>
            <a:endParaRPr lang="en-US" altLang="zh-CN" sz="2400" b="1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451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系统示意图</a:t>
            </a:r>
          </a:p>
        </p:txBody>
      </p:sp>
      <p:sp>
        <p:nvSpPr>
          <p:cNvPr id="103" name="Rounded Rectangle 26"/>
          <p:cNvSpPr/>
          <p:nvPr/>
        </p:nvSpPr>
        <p:spPr bwMode="auto">
          <a:xfrm>
            <a:off x="1148431" y="1128483"/>
            <a:ext cx="10831534" cy="22910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zh-CN" altLang="en-US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5975" y="2099183"/>
            <a:ext cx="555812" cy="34962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PD</a:t>
            </a:r>
            <a:endParaRPr lang="zh-CN" altLang="en-US" sz="17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04" name="Rounded Rectangle 26"/>
          <p:cNvSpPr/>
          <p:nvPr/>
        </p:nvSpPr>
        <p:spPr bwMode="auto">
          <a:xfrm>
            <a:off x="1148431" y="4310670"/>
            <a:ext cx="10831534" cy="2288027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zh-CN" altLang="en-US" sz="14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277769" y="5279871"/>
            <a:ext cx="663774" cy="349624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en-US" altLang="zh-CN" sz="17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SAP</a:t>
            </a:r>
            <a:endParaRPr lang="zh-CN" altLang="en-US" sz="17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Neue Light"/>
            </a:endParaRPr>
          </a:p>
        </p:txBody>
      </p:sp>
      <p:sp>
        <p:nvSpPr>
          <p:cNvPr id="106" name="Rounded Rectangle 45"/>
          <p:cNvSpPr/>
          <p:nvPr/>
        </p:nvSpPr>
        <p:spPr bwMode="auto">
          <a:xfrm>
            <a:off x="2076109" y="1258957"/>
            <a:ext cx="3993385" cy="5208103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主数据集成</a:t>
            </a:r>
          </a:p>
        </p:txBody>
      </p:sp>
      <p:sp>
        <p:nvSpPr>
          <p:cNvPr id="107" name="Rounded Rectangle 45"/>
          <p:cNvSpPr/>
          <p:nvPr/>
        </p:nvSpPr>
        <p:spPr bwMode="auto">
          <a:xfrm>
            <a:off x="7043842" y="1258958"/>
            <a:ext cx="4034976" cy="52081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t"/>
          <a:lstStyle/>
          <a:p>
            <a:pPr algn="ctr">
              <a:lnSpc>
                <a:spcPct val="100000"/>
              </a:lnSpc>
            </a:pPr>
            <a:r>
              <a:rPr lang="zh-CN" altLang="en-US" sz="1400" dirty="0">
                <a:latin typeface="微软雅黑 Light" pitchFamily="34" charset="-122"/>
                <a:ea typeface="微软雅黑 Light" pitchFamily="34" charset="-122"/>
              </a:rPr>
              <a:t>业务数据集成</a:t>
            </a:r>
          </a:p>
        </p:txBody>
      </p:sp>
      <p:sp>
        <p:nvSpPr>
          <p:cNvPr id="11" name="圆角矩形 10"/>
          <p:cNvSpPr/>
          <p:nvPr/>
        </p:nvSpPr>
        <p:spPr bwMode="auto">
          <a:xfrm>
            <a:off x="2133601" y="1783354"/>
            <a:ext cx="3869633" cy="1583146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 bwMode="auto">
          <a:xfrm>
            <a:off x="2318973" y="1929126"/>
            <a:ext cx="994072" cy="530087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公司代码</a:t>
            </a:r>
          </a:p>
        </p:txBody>
      </p:sp>
      <p:sp>
        <p:nvSpPr>
          <p:cNvPr id="109" name="圆角矩形 108"/>
          <p:cNvSpPr/>
          <p:nvPr/>
        </p:nvSpPr>
        <p:spPr bwMode="auto">
          <a:xfrm>
            <a:off x="3559689" y="1929126"/>
            <a:ext cx="994072" cy="530087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总账科目</a:t>
            </a:r>
          </a:p>
        </p:txBody>
      </p:sp>
      <p:sp>
        <p:nvSpPr>
          <p:cNvPr id="111" name="圆角矩形 110"/>
          <p:cNvSpPr/>
          <p:nvPr/>
        </p:nvSpPr>
        <p:spPr bwMode="auto">
          <a:xfrm>
            <a:off x="4800405" y="1929126"/>
            <a:ext cx="994072" cy="530087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成本中心</a:t>
            </a:r>
          </a:p>
        </p:txBody>
      </p:sp>
      <p:sp>
        <p:nvSpPr>
          <p:cNvPr id="112" name="圆角矩形 111"/>
          <p:cNvSpPr/>
          <p:nvPr/>
        </p:nvSpPr>
        <p:spPr bwMode="auto">
          <a:xfrm>
            <a:off x="3556563" y="2655919"/>
            <a:ext cx="994071" cy="530087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供应商</a:t>
            </a:r>
          </a:p>
        </p:txBody>
      </p:sp>
      <p:sp>
        <p:nvSpPr>
          <p:cNvPr id="113" name="圆角矩形 112"/>
          <p:cNvSpPr/>
          <p:nvPr/>
        </p:nvSpPr>
        <p:spPr bwMode="auto">
          <a:xfrm>
            <a:off x="4795192" y="2663479"/>
            <a:ext cx="994071" cy="530087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客户</a:t>
            </a:r>
          </a:p>
        </p:txBody>
      </p:sp>
      <p:sp>
        <p:nvSpPr>
          <p:cNvPr id="12" name="下箭头 11"/>
          <p:cNvSpPr/>
          <p:nvPr/>
        </p:nvSpPr>
        <p:spPr bwMode="auto">
          <a:xfrm>
            <a:off x="2842513" y="3631096"/>
            <a:ext cx="391017" cy="437322"/>
          </a:xfrm>
          <a:prstGeom prst="downArrow">
            <a:avLst/>
          </a:prstGeom>
          <a:solidFill>
            <a:schemeClr val="accent6">
              <a:lumMod val="75000"/>
              <a:lumOff val="2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下箭头 114"/>
          <p:cNvSpPr/>
          <p:nvPr/>
        </p:nvSpPr>
        <p:spPr bwMode="auto">
          <a:xfrm>
            <a:off x="3776795" y="3650976"/>
            <a:ext cx="391017" cy="437322"/>
          </a:xfrm>
          <a:prstGeom prst="downArrow">
            <a:avLst/>
          </a:prstGeom>
          <a:solidFill>
            <a:schemeClr val="accent6">
              <a:lumMod val="75000"/>
              <a:lumOff val="2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下箭头 115"/>
          <p:cNvSpPr/>
          <p:nvPr/>
        </p:nvSpPr>
        <p:spPr bwMode="auto">
          <a:xfrm>
            <a:off x="4677940" y="3664228"/>
            <a:ext cx="391017" cy="437322"/>
          </a:xfrm>
          <a:prstGeom prst="downArrow">
            <a:avLst/>
          </a:prstGeom>
          <a:solidFill>
            <a:schemeClr val="accent6">
              <a:lumMod val="75000"/>
              <a:lumOff val="2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圆角矩形 116"/>
          <p:cNvSpPr/>
          <p:nvPr/>
        </p:nvSpPr>
        <p:spPr bwMode="auto">
          <a:xfrm>
            <a:off x="2133601" y="4423011"/>
            <a:ext cx="2544339" cy="1713719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圆角矩形 117"/>
          <p:cNvSpPr/>
          <p:nvPr/>
        </p:nvSpPr>
        <p:spPr bwMode="auto">
          <a:xfrm>
            <a:off x="2318973" y="4634071"/>
            <a:ext cx="994072" cy="325510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公司代码</a:t>
            </a:r>
          </a:p>
        </p:txBody>
      </p:sp>
      <p:sp>
        <p:nvSpPr>
          <p:cNvPr id="119" name="圆角矩形 118"/>
          <p:cNvSpPr/>
          <p:nvPr/>
        </p:nvSpPr>
        <p:spPr bwMode="auto">
          <a:xfrm>
            <a:off x="3440420" y="4634071"/>
            <a:ext cx="994072" cy="345390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总账科目</a:t>
            </a:r>
          </a:p>
        </p:txBody>
      </p:sp>
      <p:sp>
        <p:nvSpPr>
          <p:cNvPr id="120" name="圆角矩形 119"/>
          <p:cNvSpPr/>
          <p:nvPr/>
        </p:nvSpPr>
        <p:spPr bwMode="auto">
          <a:xfrm>
            <a:off x="3427946" y="5123936"/>
            <a:ext cx="994072" cy="385611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成本中心</a:t>
            </a:r>
          </a:p>
        </p:txBody>
      </p:sp>
      <p:sp>
        <p:nvSpPr>
          <p:cNvPr id="121" name="圆角矩形 120"/>
          <p:cNvSpPr/>
          <p:nvPr/>
        </p:nvSpPr>
        <p:spPr bwMode="auto">
          <a:xfrm>
            <a:off x="2318973" y="5130695"/>
            <a:ext cx="994072" cy="386503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供应商</a:t>
            </a:r>
          </a:p>
        </p:txBody>
      </p:sp>
      <p:sp>
        <p:nvSpPr>
          <p:cNvPr id="124" name="圆角矩形 123"/>
          <p:cNvSpPr/>
          <p:nvPr/>
        </p:nvSpPr>
        <p:spPr bwMode="auto">
          <a:xfrm>
            <a:off x="4941033" y="5014827"/>
            <a:ext cx="994072" cy="530087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固定资产</a:t>
            </a:r>
          </a:p>
        </p:txBody>
      </p:sp>
      <p:sp>
        <p:nvSpPr>
          <p:cNvPr id="125" name="圆角矩形 124"/>
          <p:cNvSpPr/>
          <p:nvPr/>
        </p:nvSpPr>
        <p:spPr bwMode="auto">
          <a:xfrm>
            <a:off x="8657058" y="4979461"/>
            <a:ext cx="994072" cy="530087"/>
          </a:xfrm>
          <a:prstGeom prst="roundRect">
            <a:avLst/>
          </a:prstGeom>
          <a:solidFill>
            <a:srgbClr val="FF99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业务凭证</a:t>
            </a:r>
          </a:p>
        </p:txBody>
      </p:sp>
      <p:sp>
        <p:nvSpPr>
          <p:cNvPr id="126" name="圆角矩形 125"/>
          <p:cNvSpPr/>
          <p:nvPr/>
        </p:nvSpPr>
        <p:spPr bwMode="auto">
          <a:xfrm>
            <a:off x="8587642" y="1914881"/>
            <a:ext cx="1086446" cy="530087"/>
          </a:xfrm>
          <a:prstGeom prst="roundRect">
            <a:avLst/>
          </a:prstGeom>
          <a:solidFill>
            <a:srgbClr val="FF99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付款单平台</a:t>
            </a:r>
          </a:p>
        </p:txBody>
      </p:sp>
      <p:sp>
        <p:nvSpPr>
          <p:cNvPr id="127" name="圆角矩形 126"/>
          <p:cNvSpPr/>
          <p:nvPr/>
        </p:nvSpPr>
        <p:spPr bwMode="auto">
          <a:xfrm>
            <a:off x="9872986" y="1914880"/>
            <a:ext cx="1086446" cy="530087"/>
          </a:xfrm>
          <a:prstGeom prst="roundRect">
            <a:avLst/>
          </a:prstGeom>
          <a:solidFill>
            <a:srgbClr val="FF99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手工记账</a:t>
            </a:r>
          </a:p>
        </p:txBody>
      </p:sp>
      <p:sp>
        <p:nvSpPr>
          <p:cNvPr id="128" name="圆角矩形 127"/>
          <p:cNvSpPr/>
          <p:nvPr/>
        </p:nvSpPr>
        <p:spPr bwMode="auto">
          <a:xfrm>
            <a:off x="7272519" y="1914879"/>
            <a:ext cx="1086446" cy="530087"/>
          </a:xfrm>
          <a:prstGeom prst="roundRect">
            <a:avLst/>
          </a:prstGeom>
          <a:solidFill>
            <a:srgbClr val="FF99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网批集成</a:t>
            </a:r>
          </a:p>
        </p:txBody>
      </p:sp>
      <p:sp>
        <p:nvSpPr>
          <p:cNvPr id="131" name="下箭头 130"/>
          <p:cNvSpPr/>
          <p:nvPr/>
        </p:nvSpPr>
        <p:spPr bwMode="auto">
          <a:xfrm>
            <a:off x="8955176" y="2515134"/>
            <a:ext cx="391017" cy="437322"/>
          </a:xfrm>
          <a:prstGeom prst="downArrow">
            <a:avLst/>
          </a:prstGeom>
          <a:solidFill>
            <a:srgbClr val="CC66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 bwMode="auto">
          <a:xfrm>
            <a:off x="291021" y="717240"/>
            <a:ext cx="318052" cy="31557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</a:rPr>
              <a:t>总</a:t>
            </a:r>
          </a:p>
        </p:txBody>
      </p:sp>
      <p:sp>
        <p:nvSpPr>
          <p:cNvPr id="137" name="椭圆 136"/>
          <p:cNvSpPr/>
          <p:nvPr/>
        </p:nvSpPr>
        <p:spPr bwMode="auto">
          <a:xfrm>
            <a:off x="4422018" y="695588"/>
            <a:ext cx="318052" cy="315570"/>
          </a:xfrm>
          <a:prstGeom prst="ellipse">
            <a:avLst/>
          </a:prstGeom>
          <a:solidFill>
            <a:srgbClr val="FF99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5447" y="678660"/>
            <a:ext cx="1542607" cy="371671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总部管理岗操作</a:t>
            </a:r>
          </a:p>
        </p:txBody>
      </p:sp>
      <p:sp>
        <p:nvSpPr>
          <p:cNvPr id="138" name="文本框 137"/>
          <p:cNvSpPr txBox="1"/>
          <p:nvPr/>
        </p:nvSpPr>
        <p:spPr>
          <a:xfrm>
            <a:off x="4910578" y="694893"/>
            <a:ext cx="2648725" cy="371671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总部、事业部、项目操作</a:t>
            </a:r>
          </a:p>
        </p:txBody>
      </p:sp>
      <p:sp>
        <p:nvSpPr>
          <p:cNvPr id="139" name="椭圆 138"/>
          <p:cNvSpPr/>
          <p:nvPr/>
        </p:nvSpPr>
        <p:spPr bwMode="auto">
          <a:xfrm>
            <a:off x="3106678" y="1827097"/>
            <a:ext cx="318052" cy="31557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</a:rPr>
              <a:t>总</a:t>
            </a:r>
          </a:p>
        </p:txBody>
      </p:sp>
      <p:sp>
        <p:nvSpPr>
          <p:cNvPr id="141" name="椭圆 140"/>
          <p:cNvSpPr/>
          <p:nvPr/>
        </p:nvSpPr>
        <p:spPr bwMode="auto">
          <a:xfrm>
            <a:off x="4368015" y="1831945"/>
            <a:ext cx="318052" cy="31557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</a:rPr>
              <a:t>总</a:t>
            </a:r>
          </a:p>
        </p:txBody>
      </p:sp>
      <p:sp>
        <p:nvSpPr>
          <p:cNvPr id="146" name="椭圆 145"/>
          <p:cNvSpPr/>
          <p:nvPr/>
        </p:nvSpPr>
        <p:spPr bwMode="auto">
          <a:xfrm>
            <a:off x="4369208" y="2576010"/>
            <a:ext cx="318052" cy="315570"/>
          </a:xfrm>
          <a:prstGeom prst="ellipse">
            <a:avLst/>
          </a:prstGeom>
          <a:solidFill>
            <a:srgbClr val="FF99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全</a:t>
            </a:r>
          </a:p>
        </p:txBody>
      </p:sp>
      <p:sp>
        <p:nvSpPr>
          <p:cNvPr id="149" name="椭圆 148"/>
          <p:cNvSpPr/>
          <p:nvPr/>
        </p:nvSpPr>
        <p:spPr bwMode="auto">
          <a:xfrm>
            <a:off x="5676382" y="2542564"/>
            <a:ext cx="318052" cy="315570"/>
          </a:xfrm>
          <a:prstGeom prst="ellipse">
            <a:avLst/>
          </a:prstGeom>
          <a:solidFill>
            <a:srgbClr val="FF99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全</a:t>
            </a:r>
          </a:p>
        </p:txBody>
      </p:sp>
      <p:sp>
        <p:nvSpPr>
          <p:cNvPr id="150" name="椭圆 149"/>
          <p:cNvSpPr/>
          <p:nvPr/>
        </p:nvSpPr>
        <p:spPr bwMode="auto">
          <a:xfrm>
            <a:off x="8170141" y="1783242"/>
            <a:ext cx="318052" cy="315570"/>
          </a:xfrm>
          <a:prstGeom prst="ellipse">
            <a:avLst/>
          </a:prstGeom>
          <a:solidFill>
            <a:srgbClr val="FF99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全</a:t>
            </a:r>
          </a:p>
        </p:txBody>
      </p:sp>
      <p:sp>
        <p:nvSpPr>
          <p:cNvPr id="157" name="椭圆 156"/>
          <p:cNvSpPr/>
          <p:nvPr/>
        </p:nvSpPr>
        <p:spPr bwMode="auto">
          <a:xfrm>
            <a:off x="9469363" y="1762110"/>
            <a:ext cx="318052" cy="315570"/>
          </a:xfrm>
          <a:prstGeom prst="ellipse">
            <a:avLst/>
          </a:prstGeom>
          <a:solidFill>
            <a:srgbClr val="FF99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全</a:t>
            </a:r>
          </a:p>
        </p:txBody>
      </p:sp>
      <p:sp>
        <p:nvSpPr>
          <p:cNvPr id="161" name="椭圆 160"/>
          <p:cNvSpPr/>
          <p:nvPr/>
        </p:nvSpPr>
        <p:spPr bwMode="auto">
          <a:xfrm>
            <a:off x="10700447" y="1762110"/>
            <a:ext cx="318052" cy="315570"/>
          </a:xfrm>
          <a:prstGeom prst="ellipse">
            <a:avLst/>
          </a:prstGeom>
          <a:solidFill>
            <a:srgbClr val="FF99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全</a:t>
            </a:r>
          </a:p>
        </p:txBody>
      </p:sp>
      <p:sp>
        <p:nvSpPr>
          <p:cNvPr id="164" name="圆角矩形 163"/>
          <p:cNvSpPr/>
          <p:nvPr/>
        </p:nvSpPr>
        <p:spPr bwMode="auto">
          <a:xfrm>
            <a:off x="2317934" y="2660474"/>
            <a:ext cx="994071" cy="530087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成本分期</a:t>
            </a:r>
          </a:p>
        </p:txBody>
      </p:sp>
      <p:sp>
        <p:nvSpPr>
          <p:cNvPr id="166" name="圆角矩形 165"/>
          <p:cNvSpPr/>
          <p:nvPr/>
        </p:nvSpPr>
        <p:spPr bwMode="auto">
          <a:xfrm>
            <a:off x="2322551" y="5665358"/>
            <a:ext cx="994072" cy="410322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客户</a:t>
            </a:r>
          </a:p>
        </p:txBody>
      </p:sp>
      <p:sp>
        <p:nvSpPr>
          <p:cNvPr id="167" name="圆角矩形 166"/>
          <p:cNvSpPr/>
          <p:nvPr/>
        </p:nvSpPr>
        <p:spPr bwMode="auto">
          <a:xfrm>
            <a:off x="3421524" y="5665359"/>
            <a:ext cx="994072" cy="407058"/>
          </a:xfrm>
          <a:prstGeom prst="roundRect">
            <a:avLst/>
          </a:prstGeom>
          <a:solidFill>
            <a:srgbClr val="00B0F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各辅助账</a:t>
            </a:r>
          </a:p>
        </p:txBody>
      </p:sp>
      <p:sp>
        <p:nvSpPr>
          <p:cNvPr id="50" name="椭圆 49"/>
          <p:cNvSpPr/>
          <p:nvPr/>
        </p:nvSpPr>
        <p:spPr bwMode="auto">
          <a:xfrm>
            <a:off x="5603651" y="1829597"/>
            <a:ext cx="318052" cy="315570"/>
          </a:xfrm>
          <a:prstGeom prst="ellipse">
            <a:avLst/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FF"/>
                </a:solidFill>
              </a:rPr>
              <a:t>总</a:t>
            </a:r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69519DD9-F5F6-4B60-A72C-EC851AC1CA41}"/>
              </a:ext>
            </a:extLst>
          </p:cNvPr>
          <p:cNvSpPr/>
          <p:nvPr/>
        </p:nvSpPr>
        <p:spPr bwMode="auto">
          <a:xfrm>
            <a:off x="2317934" y="667730"/>
            <a:ext cx="318052" cy="315570"/>
          </a:xfrm>
          <a:prstGeom prst="ellipse">
            <a:avLst/>
          </a:prstGeom>
          <a:solidFill>
            <a:srgbClr val="FF66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项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8A0439A-048B-421C-9257-C50C98FC4666}"/>
              </a:ext>
            </a:extLst>
          </p:cNvPr>
          <p:cNvSpPr txBox="1"/>
          <p:nvPr/>
        </p:nvSpPr>
        <p:spPr>
          <a:xfrm>
            <a:off x="2806494" y="667035"/>
            <a:ext cx="2648725" cy="371671"/>
          </a:xfrm>
          <a:prstGeom prst="rect">
            <a:avLst/>
          </a:prstGeom>
          <a:noFill/>
        </p:spPr>
        <p:txBody>
          <a:bodyPr wrap="square" lIns="96105" tIns="48052" rIns="96105" bIns="48052" rtlCol="0" anchor="ctr">
            <a:no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Helvetica Neue Light"/>
              </a:rPr>
              <a:t>项目操作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8B29A0E-351D-404C-9B84-11C56A3BDA3E}"/>
              </a:ext>
            </a:extLst>
          </p:cNvPr>
          <p:cNvSpPr/>
          <p:nvPr/>
        </p:nvSpPr>
        <p:spPr bwMode="auto">
          <a:xfrm>
            <a:off x="3094748" y="2569523"/>
            <a:ext cx="318052" cy="315570"/>
          </a:xfrm>
          <a:prstGeom prst="ellipse">
            <a:avLst/>
          </a:prstGeom>
          <a:solidFill>
            <a:srgbClr val="FF66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b="1" dirty="0"/>
              <a:t>项</a:t>
            </a:r>
          </a:p>
        </p:txBody>
      </p:sp>
      <p:sp>
        <p:nvSpPr>
          <p:cNvPr id="49" name="圆角矩形 126">
            <a:extLst>
              <a:ext uri="{FF2B5EF4-FFF2-40B4-BE49-F238E27FC236}">
                <a16:creationId xmlns:a16="http://schemas.microsoft.com/office/drawing/2014/main" id="{B2C4E93A-7E0F-461A-A783-3F510B14CCCD}"/>
              </a:ext>
            </a:extLst>
          </p:cNvPr>
          <p:cNvSpPr/>
          <p:nvPr/>
        </p:nvSpPr>
        <p:spPr bwMode="auto">
          <a:xfrm>
            <a:off x="8605065" y="3031275"/>
            <a:ext cx="1086446" cy="530087"/>
          </a:xfrm>
          <a:prstGeom prst="roundRect">
            <a:avLst/>
          </a:prstGeom>
          <a:solidFill>
            <a:srgbClr val="FF99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zh-CN" altLang="en-US" dirty="0"/>
              <a:t>收付款平台</a:t>
            </a:r>
          </a:p>
        </p:txBody>
      </p:sp>
      <p:sp>
        <p:nvSpPr>
          <p:cNvPr id="54" name="下箭头 130">
            <a:extLst>
              <a:ext uri="{FF2B5EF4-FFF2-40B4-BE49-F238E27FC236}">
                <a16:creationId xmlns:a16="http://schemas.microsoft.com/office/drawing/2014/main" id="{95EDD944-261C-45E4-9A80-E7ACD8F47801}"/>
              </a:ext>
            </a:extLst>
          </p:cNvPr>
          <p:cNvSpPr/>
          <p:nvPr/>
        </p:nvSpPr>
        <p:spPr bwMode="auto">
          <a:xfrm>
            <a:off x="8955176" y="3755370"/>
            <a:ext cx="391017" cy="437322"/>
          </a:xfrm>
          <a:prstGeom prst="downArrow">
            <a:avLst/>
          </a:prstGeom>
          <a:solidFill>
            <a:srgbClr val="CC66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14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"/>
          <p:cNvSpPr/>
          <p:nvPr/>
        </p:nvSpPr>
        <p:spPr bwMode="auto">
          <a:xfrm>
            <a:off x="704592" y="780098"/>
            <a:ext cx="11392415" cy="618365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90000" rIns="90000" bIns="90000" rtlCol="0" anchor="t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主数据信息维护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成本中心的信息录入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供应商信息的录入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客户信息的录入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货币资金类科目录入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成本分期维护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85763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历史银行账户与主数据货币资金关联维护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日常业务操作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手工记账集成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网批自动集成（仅地产板块）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142952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 Light" pitchFamily="34" charset="-122"/>
                <a:ea typeface="微软雅黑 Light" pitchFamily="34" charset="-122"/>
              </a:rPr>
              <a:t>银行账户信息维护</a:t>
            </a:r>
            <a:endParaRPr lang="en-US" altLang="zh-CN" dirty="0">
              <a:latin typeface="微软雅黑 Light" pitchFamily="34" charset="-122"/>
              <a:ea typeface="微软雅黑 Light" pitchFamily="34" charset="-122"/>
            </a:endParaRPr>
          </a:p>
          <a:p>
            <a:pPr marL="142952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 Light" pitchFamily="34" charset="-122"/>
                <a:ea typeface="微软雅黑 Light" pitchFamily="34" charset="-122"/>
              </a:rPr>
              <a:t>管理费用类</a:t>
            </a:r>
            <a:endParaRPr lang="en-US" altLang="zh-CN" dirty="0">
              <a:latin typeface="微软雅黑 Light" pitchFamily="34" charset="-122"/>
              <a:ea typeface="微软雅黑 Light" pitchFamily="34" charset="-122"/>
            </a:endParaRPr>
          </a:p>
          <a:p>
            <a:pPr marL="142952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 Light" pitchFamily="34" charset="-122"/>
                <a:ea typeface="微软雅黑 Light" pitchFamily="34" charset="-122"/>
              </a:rPr>
              <a:t>统一支出类</a:t>
            </a:r>
            <a:endParaRPr lang="en-US" altLang="zh-CN" dirty="0">
              <a:latin typeface="微软雅黑 Light" pitchFamily="34" charset="-122"/>
              <a:ea typeface="微软雅黑 Light" pitchFamily="34" charset="-122"/>
            </a:endParaRPr>
          </a:p>
          <a:p>
            <a:pPr marL="142952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 Light" pitchFamily="34" charset="-122"/>
                <a:ea typeface="微软雅黑 Light" pitchFamily="34" charset="-122"/>
              </a:rPr>
              <a:t>产值确认类</a:t>
            </a:r>
            <a:endParaRPr lang="en-US" altLang="zh-CN" dirty="0">
              <a:latin typeface="微软雅黑 Light" pitchFamily="34" charset="-122"/>
              <a:ea typeface="微软雅黑 Light" pitchFamily="34" charset="-122"/>
            </a:endParaRPr>
          </a:p>
          <a:p>
            <a:pPr marL="142952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 Light" pitchFamily="34" charset="-122"/>
                <a:ea typeface="微软雅黑 Light" pitchFamily="34" charset="-122"/>
              </a:rPr>
              <a:t>税筹类</a:t>
            </a:r>
            <a:endParaRPr lang="en-US" altLang="zh-CN" dirty="0">
              <a:latin typeface="微软雅黑 Light" pitchFamily="34" charset="-122"/>
              <a:ea typeface="微软雅黑 Light" pitchFamily="34" charset="-122"/>
            </a:endParaRPr>
          </a:p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付款单集成，检查凭证同步情况（仅地产板块）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  <a:p>
            <a:pPr marL="743335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1600" dirty="0">
                <a:latin typeface="微软雅黑 Light" pitchFamily="34" charset="-122"/>
                <a:ea typeface="微软雅黑 Light" pitchFamily="34" charset="-122"/>
              </a:rPr>
              <a:t>收付款平台</a:t>
            </a:r>
            <a:endParaRPr lang="en-US" altLang="zh-CN" sz="16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培训目录</a:t>
            </a:r>
          </a:p>
        </p:txBody>
      </p:sp>
    </p:spTree>
    <p:extLst>
      <p:ext uri="{BB962C8B-B14F-4D97-AF65-F5344CB8AC3E}">
        <p14:creationId xmlns:p14="http://schemas.microsoft.com/office/powerpoint/2010/main" val="353216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12&quot;/&gt;&lt;partner val=&quot;767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1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ACN_DEFAULTS_TEXT_BOX_FRAME" val="TXTF_WIDTH$True|TXTF_HEIGHT$True|TXTF_TOP$True|TXTF_LEFT$True|TXTF_FILL_COLOR$True|TXTF_LINE_WEIGHT$False|TXTF_LINE_STYLE$False|TXTF_LINE_COLOR$False|TXTF_MARGIN_TOP$False|TXTF_MARGIN_BOTTOM$False|TXTF_MARGIN_LEFT$False|TXTF_MARGIN_RIGHT$False|TXTF_WORD_WRAP$True|TXTF_FIT_SHAPE$False|TXTF_ROTATION$True|TXTF_ANCHOR_POINT$False"/>
  <p:tag name="ACN_DEFAULTS_TEXT_BOX_TEXTRANGE" val="TXT_BOLD$False|TXT_ITALIC$False|TXT_UNDERLINE$False|TXT_FONT_TYPE$True|TXT_FONT_SIZE$True|TXT_FONT_COLOR$True|TXT_SHADOW$False|TXT_SCRIPT$True"/>
  <p:tag name="ACN_DEFAULTS_TEXT_BOX_PARAGRAPH" val="PARA_ALIGNMENT$False|PARA_LINE_SPACING$False|PARA_BEFORE_PARAGRAPH$False|PARA_AFTER_PARAGRAPH$False"/>
  <p:tag name="ACN_DEFAULTS_TEXT_BOX_INDENTLEVEL" val="IND_PRESERVE$True|IND_False$False|IND_ADD$False"/>
  <p:tag name="THINKCELLUNDODONOTDELETE" val="4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23/02/2009 1:57:22 PM"/>
</p:tagLst>
</file>

<file path=ppt/theme/theme1.xml><?xml version="1.0" encoding="utf-8"?>
<a:theme xmlns:a="http://schemas.openxmlformats.org/drawingml/2006/main" name="08-0143_ARBS_template v2_GREEN">
  <a:themeElements>
    <a:clrScheme name="08-0143_ARBS_template v2_GREEN 1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CCBB88"/>
      </a:accent1>
      <a:accent2>
        <a:srgbClr val="003344"/>
      </a:accent2>
      <a:accent3>
        <a:srgbClr val="FFFFFF"/>
      </a:accent3>
      <a:accent4>
        <a:srgbClr val="000000"/>
      </a:accent4>
      <a:accent5>
        <a:srgbClr val="E2DAC3"/>
      </a:accent5>
      <a:accent6>
        <a:srgbClr val="002D3D"/>
      </a:accent6>
      <a:hlink>
        <a:srgbClr val="666666"/>
      </a:hlink>
      <a:folHlink>
        <a:srgbClr val="AA1133"/>
      </a:folHlink>
    </a:clrScheme>
    <a:fontScheme name="08-0143_ARBS_template v2_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lIns="96105" tIns="48052" rIns="96105" bIns="48052" rtlCol="0" anchor="ctr">
        <a:noAutofit/>
      </a:bodyPr>
      <a:lstStyle>
        <a:defPPr>
          <a:defRPr sz="1700" dirty="0">
            <a:solidFill>
              <a:schemeClr val="accent5">
                <a:lumMod val="50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  <a:cs typeface="Helvetica Neue Light"/>
          </a:defRPr>
        </a:defPPr>
      </a:lstStyle>
    </a:txDef>
  </a:objectDefaults>
  <a:extraClrSchemeLst>
    <a:extraClrScheme>
      <a:clrScheme name="08-0143_ARBS_template v2_GREEN 1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BB88"/>
        </a:accent1>
        <a:accent2>
          <a:srgbClr val="003344"/>
        </a:accent2>
        <a:accent3>
          <a:srgbClr val="FFFFFF"/>
        </a:accent3>
        <a:accent4>
          <a:srgbClr val="000000"/>
        </a:accent4>
        <a:accent5>
          <a:srgbClr val="E2DAC3"/>
        </a:accent5>
        <a:accent6>
          <a:srgbClr val="002D3D"/>
        </a:accent6>
        <a:hlink>
          <a:srgbClr val="666666"/>
        </a:hlink>
        <a:folHlink>
          <a:srgbClr val="AA11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59352</TotalTime>
  <Words>3279</Words>
  <Application>Microsoft Office PowerPoint</Application>
  <PresentationFormat>自定义</PresentationFormat>
  <Paragraphs>586</Paragraphs>
  <Slides>53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1" baseType="lpstr">
      <vt:lpstr>等线</vt:lpstr>
      <vt:lpstr>微软雅黑</vt:lpstr>
      <vt:lpstr>微软雅黑 Light</vt:lpstr>
      <vt:lpstr>Arial</vt:lpstr>
      <vt:lpstr>Calibri</vt:lpstr>
      <vt:lpstr>Tahoma</vt:lpstr>
      <vt:lpstr>Wingdings</vt:lpstr>
      <vt:lpstr>08-0143_ARBS_template v2_GREEN</vt:lpstr>
      <vt:lpstr>SAP-PD端操作培训</vt:lpstr>
      <vt:lpstr>信息化、数字化、连接化 在地产行业 已经是企业管理的“标配” —— 降本、增效、避险、创新</vt:lpstr>
      <vt:lpstr>同行积极在行动 —— 面对日益激烈的竞争，大型房企纷纷加码信息化建设，加速精细化管理的步伐</vt:lpstr>
      <vt:lpstr>信息化规划目标：打造宝龙新一代数字化管理平台 ——分三个阶段，打造两个平台</vt:lpstr>
      <vt:lpstr>SAP项目 I 期 ——三大核心任务</vt:lpstr>
      <vt:lpstr>财务业务一体化 整体概念：三通一平 —— 三通：拉通数据 + 打通业务 + 贯通制度，一平：平整技术架构</vt:lpstr>
      <vt:lpstr>具体意义和好处：对公司和对员工都有益 ——这是值得做、也必须做的</vt:lpstr>
      <vt:lpstr>系统示意图</vt:lpstr>
      <vt:lpstr>培训目录</vt:lpstr>
      <vt:lpstr>培训目录</vt:lpstr>
      <vt:lpstr>PowerPoint 演示文稿</vt:lpstr>
      <vt:lpstr>PowerPoint 演示文稿</vt:lpstr>
      <vt:lpstr>PowerPoint 演示文稿</vt:lpstr>
      <vt:lpstr>主数据维护</vt:lpstr>
      <vt:lpstr>主数据维护</vt:lpstr>
      <vt:lpstr>主数据维护</vt:lpstr>
      <vt:lpstr>主数据维护</vt:lpstr>
      <vt:lpstr>主数据维护</vt:lpstr>
      <vt:lpstr>主数据维护</vt:lpstr>
      <vt:lpstr>主数据维护</vt:lpstr>
      <vt:lpstr>主数据维护</vt:lpstr>
      <vt:lpstr>主数据维护</vt:lpstr>
      <vt:lpstr>主数据维护</vt:lpstr>
      <vt:lpstr>PowerPoint 演示文稿</vt:lpstr>
      <vt:lpstr>PowerPoint 演示文稿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日常业务操作</vt:lpstr>
      <vt:lpstr>PowerPoint 演示文稿</vt:lpstr>
      <vt:lpstr>凭证记录查询&amp;重传&amp;冲销</vt:lpstr>
      <vt:lpstr>PowerPoint 演示文稿</vt:lpstr>
      <vt:lpstr>1、固定资产卡片新建流程（仅地产板块）</vt:lpstr>
      <vt:lpstr>2、主数据录入审核的权限</vt:lpstr>
      <vt:lpstr>3、管理费用核心字段（仅地产板块）</vt:lpstr>
      <vt:lpstr>4、付款单凭证如何冲销（仅地产板块）</vt:lpstr>
      <vt:lpstr>5、录入供应商/客户常见错误</vt:lpstr>
      <vt:lpstr>6、冲销凭证选项问题</vt:lpstr>
      <vt:lpstr>7、SAP报错原因说明</vt:lpstr>
      <vt:lpstr>8、借款功能</vt:lpstr>
      <vt:lpstr>10、货币科目映射问题</vt:lpstr>
      <vt:lpstr>11、维护主数据、手工凭证点击新增或查看时没有反应</vt:lpstr>
      <vt:lpstr>12、选择“实际付款账号”，没有出现“实际付款科目”（仅地产板块）</vt:lpstr>
      <vt:lpstr>PowerPoint 演示文稿</vt:lpstr>
    </vt:vector>
  </TitlesOfParts>
  <Company>D &amp; J Softech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Jia</dc:creator>
  <cp:lastModifiedBy>dell</cp:lastModifiedBy>
  <cp:revision>5044</cp:revision>
  <cp:lastPrinted>2017-07-27T01:44:08Z</cp:lastPrinted>
  <dcterms:created xsi:type="dcterms:W3CDTF">2008-09-10T23:23:54Z</dcterms:created>
  <dcterms:modified xsi:type="dcterms:W3CDTF">2019-02-26T05:19:34Z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s">
    <vt:lpwstr/>
  </property>
  <property fmtid="{D5CDD505-2E9C-101B-9397-08002B2CF9AE}" pid="3" name="ContentType">
    <vt:lpwstr>Document</vt:lpwstr>
  </property>
  <property fmtid="{D5CDD505-2E9C-101B-9397-08002B2CF9AE}" pid="4" name="Status">
    <vt:lpwstr>Not started</vt:lpwstr>
  </property>
</Properties>
</file>